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53"/>
  </p:notesMasterIdLst>
  <p:sldIdLst>
    <p:sldId id="366" r:id="rId4"/>
    <p:sldId id="371" r:id="rId5"/>
    <p:sldId id="383" r:id="rId6"/>
    <p:sldId id="382" r:id="rId7"/>
    <p:sldId id="312" r:id="rId8"/>
    <p:sldId id="384" r:id="rId9"/>
    <p:sldId id="385" r:id="rId10"/>
    <p:sldId id="346" r:id="rId11"/>
    <p:sldId id="347" r:id="rId12"/>
    <p:sldId id="260" r:id="rId13"/>
    <p:sldId id="293" r:id="rId14"/>
    <p:sldId id="266" r:id="rId15"/>
    <p:sldId id="283" r:id="rId16"/>
    <p:sldId id="318" r:id="rId17"/>
    <p:sldId id="284" r:id="rId18"/>
    <p:sldId id="294" r:id="rId19"/>
    <p:sldId id="295" r:id="rId20"/>
    <p:sldId id="280" r:id="rId21"/>
    <p:sldId id="286" r:id="rId22"/>
    <p:sldId id="297" r:id="rId23"/>
    <p:sldId id="355" r:id="rId24"/>
    <p:sldId id="303" r:id="rId25"/>
    <p:sldId id="289" r:id="rId26"/>
    <p:sldId id="290" r:id="rId27"/>
    <p:sldId id="372" r:id="rId28"/>
    <p:sldId id="386" r:id="rId29"/>
    <p:sldId id="373" r:id="rId30"/>
    <p:sldId id="374" r:id="rId31"/>
    <p:sldId id="375" r:id="rId32"/>
    <p:sldId id="356" r:id="rId33"/>
    <p:sldId id="365" r:id="rId34"/>
    <p:sldId id="308" r:id="rId35"/>
    <p:sldId id="309" r:id="rId36"/>
    <p:sldId id="320" r:id="rId37"/>
    <p:sldId id="321" r:id="rId38"/>
    <p:sldId id="323" r:id="rId39"/>
    <p:sldId id="325" r:id="rId40"/>
    <p:sldId id="380" r:id="rId41"/>
    <p:sldId id="376" r:id="rId42"/>
    <p:sldId id="358" r:id="rId43"/>
    <p:sldId id="378" r:id="rId44"/>
    <p:sldId id="379" r:id="rId45"/>
    <p:sldId id="377" r:id="rId46"/>
    <p:sldId id="330" r:id="rId47"/>
    <p:sldId id="364" r:id="rId48"/>
    <p:sldId id="354" r:id="rId49"/>
    <p:sldId id="278" r:id="rId50"/>
    <p:sldId id="353" r:id="rId51"/>
    <p:sldId id="262" r:id="rId5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218760F-4750-45C3-976F-3774E7A18D24}">
          <p14:sldIdLst/>
        </p14:section>
        <p14:section name="Раздел без заголовка" id="{3DBAEE4A-D728-4DDA-A749-01AC955362B7}">
          <p14:sldIdLst>
            <p14:sldId id="366"/>
            <p14:sldId id="371"/>
            <p14:sldId id="383"/>
            <p14:sldId id="382"/>
            <p14:sldId id="312"/>
            <p14:sldId id="384"/>
            <p14:sldId id="385"/>
            <p14:sldId id="346"/>
            <p14:sldId id="347"/>
            <p14:sldId id="260"/>
            <p14:sldId id="293"/>
            <p14:sldId id="266"/>
            <p14:sldId id="283"/>
            <p14:sldId id="318"/>
            <p14:sldId id="284"/>
            <p14:sldId id="294"/>
            <p14:sldId id="295"/>
            <p14:sldId id="280"/>
            <p14:sldId id="286"/>
            <p14:sldId id="297"/>
            <p14:sldId id="355"/>
            <p14:sldId id="303"/>
            <p14:sldId id="289"/>
            <p14:sldId id="290"/>
            <p14:sldId id="372"/>
            <p14:sldId id="386"/>
            <p14:sldId id="373"/>
            <p14:sldId id="374"/>
            <p14:sldId id="375"/>
            <p14:sldId id="356"/>
            <p14:sldId id="365"/>
            <p14:sldId id="308"/>
            <p14:sldId id="309"/>
            <p14:sldId id="320"/>
            <p14:sldId id="321"/>
            <p14:sldId id="323"/>
            <p14:sldId id="325"/>
            <p14:sldId id="380"/>
            <p14:sldId id="376"/>
            <p14:sldId id="358"/>
            <p14:sldId id="378"/>
            <p14:sldId id="379"/>
            <p14:sldId id="377"/>
            <p14:sldId id="330"/>
            <p14:sldId id="364"/>
            <p14:sldId id="354"/>
            <p14:sldId id="278"/>
            <p14:sldId id="353"/>
            <p14:sldId id="26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CC00"/>
    <a:srgbClr val="FF6600"/>
    <a:srgbClr val="C8089F"/>
    <a:srgbClr val="FFFF00"/>
    <a:srgbClr val="000000"/>
    <a:srgbClr val="990000"/>
    <a:srgbClr val="FF9900"/>
    <a:srgbClr val="FF7C8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60" autoAdjust="0"/>
    <p:restoredTop sz="97254" autoAdjust="0"/>
  </p:normalViewPr>
  <p:slideViewPr>
    <p:cSldViewPr>
      <p:cViewPr>
        <p:scale>
          <a:sx n="112" d="100"/>
          <a:sy n="112" d="100"/>
        </p:scale>
        <p:origin x="-15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4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9000000"/>
              </a:lightRig>
            </a:scene3d>
            <a:sp3d>
              <a:bevelT w="393700" h="304800"/>
            </a:sp3d>
          </c:spPr>
          <c:explosion val="21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1"/>
        <c:holeSize val="52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55555555555556"/>
          <c:y val="6.0383604231991642E-2"/>
          <c:w val="0.84444444444444466"/>
          <c:h val="0.828439293103816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66CCFF"/>
              </a:solidFill>
            </c:spPr>
          </c:dPt>
          <c:dPt>
            <c:idx val="8"/>
            <c:bubble3D val="0"/>
            <c:spPr>
              <a:solidFill>
                <a:srgbClr val="00CC00"/>
              </a:solidFill>
            </c:spPr>
          </c:dPt>
          <c:dPt>
            <c:idx val="9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0.13543394575678042"/>
                  <c:y val="-0.2111713034064973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0000699912510936"/>
                  <c:y val="-0.1549005060685565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013342082239723E-2"/>
                  <c:y val="1.49630847251551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666940069991252E-2"/>
                  <c:y val="4.247589641859175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5488298337707787"/>
                  <c:y val="5.0515367366310446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/>
                      <a:t>Социальная политика </a:t>
                    </a:r>
                    <a:endParaRPr lang="ru-RU" sz="1100" dirty="0" smtClean="0"/>
                  </a:p>
                  <a:p>
                    <a:r>
                      <a:rPr lang="ru-RU" sz="1100" dirty="0" smtClean="0"/>
                      <a:t>108 </a:t>
                    </a:r>
                    <a:r>
                      <a:rPr lang="ru-RU" sz="1100" dirty="0"/>
                      <a:t>310,0 - 8,0%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2689290244969379"/>
                  <c:y val="2.597684163093791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4186406386701662E-2"/>
                  <c:y val="-3.285329477826837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9669838145231844E-2"/>
                  <c:y val="-1.6843677342633475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 Нац. безопасность </a:t>
                    </a:r>
                    <a:r>
                      <a:rPr lang="ru-RU" sz="1000" dirty="0"/>
                      <a:t>и правоохранительная </a:t>
                    </a:r>
                    <a:r>
                      <a:rPr lang="ru-RU" sz="1000" dirty="0" smtClean="0"/>
                      <a:t>деятельность 12 457,6 </a:t>
                    </a:r>
                    <a:r>
                      <a:rPr lang="ru-RU" sz="1000" dirty="0"/>
                      <a:t>-</a:t>
                    </a:r>
                    <a:r>
                      <a:rPr lang="ru-RU" sz="1000" dirty="0" smtClean="0"/>
                      <a:t>0,9%</a:t>
                    </a:r>
                    <a:endParaRPr lang="ru-RU" sz="10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752956036745407"/>
                  <c:y val="8.849200635651970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 </c:v>
                </c:pt>
                <c:pt idx="1">
                  <c:v>Образование 737 475,7-54,2%</c:v>
                </c:pt>
                <c:pt idx="2">
                  <c:v>Межбюджетные транферты поселениям 186 561,2 -13,7%</c:v>
                </c:pt>
                <c:pt idx="3">
                  <c:v>Национальная экономика 127 161,9 -9,3%</c:v>
                </c:pt>
                <c:pt idx="4">
                  <c:v>Обшегосударственные вопросы 115 506,3 - 8,5%</c:v>
                </c:pt>
                <c:pt idx="5">
                  <c:v>Социальная политика 108 310,0 - 8,0%</c:v>
                </c:pt>
                <c:pt idx="6">
                  <c:v>ЖКХ 49 034,4 -3,6%</c:v>
                </c:pt>
                <c:pt idx="7">
                  <c:v>Физическая культура и спорт 23 932,9 -1,8%</c:v>
                </c:pt>
                <c:pt idx="8">
                  <c:v>Нац.безопасность и правоохранительная деятельность 12 475,6-0,9%</c:v>
                </c:pt>
                <c:pt idx="9">
                  <c:v>Средства массовой информации 750,0 - 0,1%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 formatCode="General">
                  <c:v>0</c:v>
                </c:pt>
                <c:pt idx="1">
                  <c:v>737475.7</c:v>
                </c:pt>
                <c:pt idx="2">
                  <c:v>186561.2</c:v>
                </c:pt>
                <c:pt idx="3">
                  <c:v>127161.9</c:v>
                </c:pt>
                <c:pt idx="4">
                  <c:v>115506.3</c:v>
                </c:pt>
                <c:pt idx="5">
                  <c:v>108310.1</c:v>
                </c:pt>
                <c:pt idx="6">
                  <c:v>49034.400000000001</c:v>
                </c:pt>
                <c:pt idx="7">
                  <c:v>23932.9</c:v>
                </c:pt>
                <c:pt idx="8">
                  <c:v>12457.6</c:v>
                </c:pt>
                <c:pt idx="9">
                  <c:v>750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delete val="1"/>
      </c:legendEntry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solidFill>
                  <a:srgbClr val="FF3300"/>
                </a:solidFill>
              </a:defRPr>
            </a:pPr>
            <a:r>
              <a:rPr lang="ru-RU" dirty="0" smtClean="0"/>
              <a:t>2022</a:t>
            </a:r>
            <a:r>
              <a:rPr lang="ru-RU" baseline="0" dirty="0" smtClean="0"/>
              <a:t> </a:t>
            </a:r>
            <a:r>
              <a:rPr lang="ru-RU" dirty="0" smtClean="0"/>
              <a:t>г</a:t>
            </a:r>
            <a:r>
              <a:rPr lang="ru-RU" dirty="0"/>
              <a:t>. </a:t>
            </a:r>
            <a:r>
              <a:rPr lang="ru-RU" sz="2000" dirty="0" smtClean="0"/>
              <a:t>(тыс. руб</a:t>
            </a:r>
            <a:r>
              <a:rPr lang="ru-RU" sz="2000" dirty="0"/>
              <a:t>.)</a:t>
            </a:r>
          </a:p>
        </c:rich>
      </c:tx>
      <c:layout>
        <c:manualLayout>
          <c:xMode val="edge"/>
          <c:yMode val="edge"/>
          <c:x val="0.20928780901738891"/>
          <c:y val="1.575814255037111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007721364292856"/>
          <c:y val="0.19106647967577423"/>
          <c:w val="0.68740221942552826"/>
          <c:h val="0.574404594314482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 (тыс. руб.)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4193743430217157"/>
                  <c:y val="2.89922124330173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1124679.8</c:v>
                </c:pt>
                <c:pt idx="1">
                  <c:v>119393.3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solidFill>
                  <a:srgbClr val="FF3300"/>
                </a:solidFill>
              </a:defRPr>
            </a:pPr>
            <a:r>
              <a:rPr lang="ru-RU" dirty="0" smtClean="0"/>
              <a:t>2023 </a:t>
            </a:r>
            <a:r>
              <a:rPr lang="ru-RU" dirty="0"/>
              <a:t>г. </a:t>
            </a:r>
            <a:r>
              <a:rPr lang="ru-RU" sz="2000" dirty="0" smtClean="0"/>
              <a:t>(тыс. руб</a:t>
            </a:r>
            <a:r>
              <a:rPr lang="ru-RU" sz="2000" dirty="0"/>
              <a:t>.)</a:t>
            </a:r>
          </a:p>
        </c:rich>
      </c:tx>
      <c:layout>
        <c:manualLayout>
          <c:xMode val="edge"/>
          <c:yMode val="edge"/>
          <c:x val="0.38451089126037896"/>
          <c:y val="1.54743917342517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143269795419572"/>
          <c:y val="0.16773318176287291"/>
          <c:w val="0.55179551535407423"/>
          <c:h val="0.56817165817554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г. (тыс. руб.)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6.3371566957632535E-3"/>
                  <c:y val="3.29222678961596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2700">
                  <a:solidFill>
                    <a:srgbClr val="000000"/>
                  </a:solidFill>
                </a:ln>
              </c:spPr>
            </c:leaderLines>
          </c:dLbls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1228632.1000000001</c:v>
                </c:pt>
                <c:pt idx="1">
                  <c:v>132558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64775525552106028"/>
          <c:y val="0.20855668814576175"/>
          <c:w val="0.32102828013004736"/>
          <c:h val="0.5413171105988227"/>
        </c:manualLayout>
      </c:layout>
      <c:overlay val="0"/>
      <c:txPr>
        <a:bodyPr/>
        <a:lstStyle/>
        <a:p>
          <a:pPr>
            <a:defRPr sz="15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447161336080247"/>
          <c:y val="6.4288938729276573E-2"/>
        </c:manualLayout>
      </c:layout>
      <c:overlay val="0"/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1470836569961834E-2"/>
          <c:y val="0.38021592031149315"/>
          <c:w val="0.91076497011043944"/>
          <c:h val="0.4715178264085501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изменения численности детей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dLbls>
            <c:dLbl>
              <c:idx val="0"/>
              <c:layout>
                <c:manualLayout>
                  <c:x val="-1.2254961088086151E-2"/>
                  <c:y val="-7.5634045563854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509922176172302E-3"/>
                  <c:y val="-9.8324259233011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039688704689206E-3"/>
                  <c:y val="-3.4035320503734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1439</c:v>
                </c:pt>
                <c:pt idx="1">
                  <c:v>1382</c:v>
                </c:pt>
                <c:pt idx="2">
                  <c:v>1223</c:v>
                </c:pt>
                <c:pt idx="3">
                  <c:v>1156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5415552"/>
        <c:axId val="205418496"/>
      </c:lineChart>
      <c:catAx>
        <c:axId val="205415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00B050"/>
                </a:solidFill>
              </a:defRPr>
            </a:pPr>
            <a:endParaRPr lang="ru-RU"/>
          </a:p>
        </c:txPr>
        <c:crossAx val="205418496"/>
        <c:crosses val="autoZero"/>
        <c:auto val="1"/>
        <c:lblAlgn val="ctr"/>
        <c:lblOffset val="100"/>
        <c:noMultiLvlLbl val="0"/>
      </c:catAx>
      <c:valAx>
        <c:axId val="205418496"/>
        <c:scaling>
          <c:orientation val="minMax"/>
          <c:max val="1800"/>
          <c:min val="1000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205415552"/>
        <c:crosses val="autoZero"/>
        <c:crossBetween val="between"/>
        <c:majorUnit val="200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000000"/>
          </a:solidFill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0.12839887513075182"/>
          <c:y val="6.5453795804772494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>
              <a:solidFill>
                <a:srgbClr val="0070C0"/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1471191557485844E-2"/>
          <c:y val="0.31730900719819954"/>
          <c:w val="0.98527874638102753"/>
          <c:h val="0.4923874314968481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изменения численности детей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0.14528882224591105"/>
                  <c:y val="8.7271727739696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exp"/>
            <c:dispRSqr val="0"/>
            <c:dispEq val="0"/>
          </c:trendline>
          <c:trendline>
            <c:spPr>
              <a:ln w="28575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2753</c:v>
                </c:pt>
                <c:pt idx="1">
                  <c:v>2752</c:v>
                </c:pt>
                <c:pt idx="2">
                  <c:v>2671</c:v>
                </c:pt>
                <c:pt idx="3">
                  <c:v>2629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5348224"/>
        <c:axId val="205362304"/>
      </c:lineChart>
      <c:catAx>
        <c:axId val="205348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00B050"/>
                </a:solidFill>
              </a:defRPr>
            </a:pPr>
            <a:endParaRPr lang="ru-RU"/>
          </a:p>
        </c:txPr>
        <c:crossAx val="205362304"/>
        <c:crosses val="autoZero"/>
        <c:auto val="1"/>
        <c:lblAlgn val="ctr"/>
        <c:lblOffset val="100"/>
        <c:noMultiLvlLbl val="0"/>
      </c:catAx>
      <c:valAx>
        <c:axId val="205362304"/>
        <c:scaling>
          <c:orientation val="minMax"/>
          <c:max val="2800"/>
          <c:min val="26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05348224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000000"/>
          </a:solidFill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7278738640413375"/>
          <c:w val="0.97451421853738862"/>
          <c:h val="0.5256116218594086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изменения численности детей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2850953815270403E-2"/>
                  <c:y val="4.6106482982956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5748163388042222E-2"/>
                  <c:y val="-4.6106482982956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115760197118277E-2"/>
                  <c:y val="4.2264276067709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9953744242498584E-2"/>
                  <c:y val="4.9948689898202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3435</c:v>
                </c:pt>
                <c:pt idx="1">
                  <c:v>3026</c:v>
                </c:pt>
                <c:pt idx="2">
                  <c:v>3299</c:v>
                </c:pt>
                <c:pt idx="3">
                  <c:v>2679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5793152"/>
        <c:axId val="205800192"/>
      </c:lineChart>
      <c:catAx>
        <c:axId val="20579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rgbClr val="C0504D">
              <a:lumMod val="40000"/>
              <a:lumOff val="60000"/>
            </a:srgbClr>
          </a:solidFill>
        </c:spPr>
        <c:txPr>
          <a:bodyPr/>
          <a:lstStyle/>
          <a:p>
            <a:pPr>
              <a:defRPr sz="2000" b="1">
                <a:solidFill>
                  <a:srgbClr val="00B050"/>
                </a:solidFill>
              </a:defRPr>
            </a:pPr>
            <a:endParaRPr lang="ru-RU"/>
          </a:p>
        </c:txPr>
        <c:crossAx val="205800192"/>
        <c:crosses val="autoZero"/>
        <c:auto val="1"/>
        <c:lblAlgn val="ctr"/>
        <c:lblOffset val="10"/>
        <c:noMultiLvlLbl val="0"/>
      </c:catAx>
      <c:valAx>
        <c:axId val="205800192"/>
        <c:scaling>
          <c:orientation val="minMax"/>
          <c:max val="3500"/>
          <c:min val="20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0579315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000000"/>
          </a:solidFill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091863517060427E-4"/>
          <c:y val="1.3903135418883647E-2"/>
          <c:w val="0.8958827646544183"/>
          <c:h val="0.823111477619352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00000000000025E-2"/>
                  <c:y val="8.1159420289855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7222222222222224E-3"/>
                  <c:y val="7.6521739130434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055555555555561E-2"/>
                  <c:y val="7.4202898550724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888888888889046E-3"/>
                  <c:y val="7.6521739130434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Педагоги общего образования</c:v>
                </c:pt>
                <c:pt idx="1">
                  <c:v>Педагоги дошкольного образования</c:v>
                </c:pt>
                <c:pt idx="2">
                  <c:v>Педагоги дополнительного образования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27140</c:v>
                </c:pt>
                <c:pt idx="1">
                  <c:v>23262</c:v>
                </c:pt>
                <c:pt idx="2">
                  <c:v>27286</c:v>
                </c:pt>
                <c:pt idx="3">
                  <c:v>24718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6.02898550724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555555555555046E-3"/>
                  <c:y val="6.2608695652173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8888888888903E-2"/>
                  <c:y val="7.4202898550724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666666666666683E-3"/>
                  <c:y val="8.1159420289855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Педагоги общего образования</c:v>
                </c:pt>
                <c:pt idx="1">
                  <c:v>Педагоги дошкольного образования</c:v>
                </c:pt>
                <c:pt idx="2">
                  <c:v>Педагоги дополнительного образования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29009</c:v>
                </c:pt>
                <c:pt idx="1">
                  <c:v>26271</c:v>
                </c:pt>
                <c:pt idx="2">
                  <c:v>29500</c:v>
                </c:pt>
                <c:pt idx="3">
                  <c:v>26206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00000000000001E-2"/>
                  <c:y val="5.3333333333333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88888889046E-3"/>
                  <c:y val="3.4782608695652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444444444444441E-3"/>
                  <c:y val="7.3270731361282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333333333333367E-3"/>
                  <c:y val="5.3333333333333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Педагоги общего образования</c:v>
                </c:pt>
                <c:pt idx="1">
                  <c:v>Педагоги дошкольного образования</c:v>
                </c:pt>
                <c:pt idx="2">
                  <c:v>Педагоги дополнительного образования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32046</c:v>
                </c:pt>
                <c:pt idx="1">
                  <c:v>27952</c:v>
                </c:pt>
                <c:pt idx="2">
                  <c:v>32041</c:v>
                </c:pt>
                <c:pt idx="3">
                  <c:v>27668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833333333333332E-2"/>
                  <c:y val="1.3113960417110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888888888888888E-2"/>
                  <c:y val="2.6960346172944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5.338813222671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6388888888888886E-3"/>
                  <c:y val="5.0009399162942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201334208223969E-2"/>
                      <c:h val="3.147531389657373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Педагоги общего образования</c:v>
                </c:pt>
                <c:pt idx="1">
                  <c:v>Педагоги дошкольного образования</c:v>
                </c:pt>
                <c:pt idx="2">
                  <c:v>Педагоги дополнительного образования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35858</c:v>
                </c:pt>
                <c:pt idx="1">
                  <c:v>32783</c:v>
                </c:pt>
                <c:pt idx="2">
                  <c:v>35450</c:v>
                </c:pt>
                <c:pt idx="3">
                  <c:v>28895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1.3888888888888889E-3"/>
                  <c:y val="1.3513513513513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88888888888E-2"/>
                  <c:y val="1.5198269135277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444444444444445E-2"/>
                  <c:y val="8.5429524012201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416557305336832E-2"/>
                  <c:y val="2.6459530396538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97911198600174"/>
                      <c:h val="3.597981840107824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Педагоги общего образования</c:v>
                </c:pt>
                <c:pt idx="1">
                  <c:v>Педагоги дошкольного образования</c:v>
                </c:pt>
                <c:pt idx="2">
                  <c:v>Педагоги дополнительного образования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38016</c:v>
                </c:pt>
                <c:pt idx="1">
                  <c:v>38121</c:v>
                </c:pt>
                <c:pt idx="2">
                  <c:v>42689</c:v>
                </c:pt>
                <c:pt idx="3">
                  <c:v>33018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480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678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54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860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49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222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Педагоги общего образования</c:v>
                </c:pt>
                <c:pt idx="1">
                  <c:v>Педагоги дошкольного образования</c:v>
                </c:pt>
                <c:pt idx="2">
                  <c:v>Педагоги дополнительного образования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44480</c:v>
                </c:pt>
                <c:pt idx="1">
                  <c:v>44678</c:v>
                </c:pt>
                <c:pt idx="2">
                  <c:v>54860</c:v>
                </c:pt>
                <c:pt idx="3">
                  <c:v>49222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5582720"/>
        <c:axId val="205584256"/>
        <c:axId val="205839424"/>
      </c:bar3DChart>
      <c:catAx>
        <c:axId val="20558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5584256"/>
        <c:crosses val="autoZero"/>
        <c:auto val="1"/>
        <c:lblAlgn val="ctr"/>
        <c:lblOffset val="100"/>
        <c:noMultiLvlLbl val="0"/>
      </c:catAx>
      <c:valAx>
        <c:axId val="2055842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05582720"/>
        <c:crosses val="autoZero"/>
        <c:crossBetween val="between"/>
      </c:valAx>
      <c:serAx>
        <c:axId val="205839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558425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77777777777781E-2"/>
          <c:y val="0.10838567501070029"/>
          <c:w val="0.96944444444444511"/>
          <c:h val="0.80904308604079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583333333333333E-2"/>
                  <c:y val="0.285543817336298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944444444444442E-2"/>
                  <c:y val="8.3373596162077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7222222222222224E-3"/>
                  <c:y val="0.11463450979568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-827.4</c:v>
                </c:pt>
                <c:pt idx="1">
                  <c:v>0</c:v>
                </c:pt>
                <c:pt idx="2">
                  <c:v>-22315.1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66CCFF"/>
              </a:solidFill>
              <a:ln w="57150"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6.1211395450568681E-2"/>
                  <c:y val="0.286705093597947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499999999999999E-2"/>
                  <c:y val="-3.751614889544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277668416448045E-2"/>
                  <c:y val="-4.7938422817470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87296</c:v>
                </c:pt>
                <c:pt idx="1">
                  <c:v>58827.6</c:v>
                </c:pt>
                <c:pt idx="2">
                  <c:v>37470.199999999997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6142848"/>
        <c:axId val="206144640"/>
        <c:axId val="0"/>
      </c:bar3DChart>
      <c:catAx>
        <c:axId val="206142848"/>
        <c:scaling>
          <c:orientation val="minMax"/>
        </c:scaling>
        <c:delete val="1"/>
        <c:axPos val="b"/>
        <c:majorTickMark val="none"/>
        <c:minorTickMark val="none"/>
        <c:tickLblPos val="nextTo"/>
        <c:crossAx val="206144640"/>
        <c:crosses val="autoZero"/>
        <c:auto val="1"/>
        <c:lblAlgn val="ctr"/>
        <c:lblOffset val="100"/>
        <c:noMultiLvlLbl val="0"/>
      </c:catAx>
      <c:valAx>
        <c:axId val="20614464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061428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0300524934383158E-2"/>
          <c:y val="3.3348125546502246E-2"/>
          <c:w val="0.47884339457567832"/>
          <c:h val="7.2953291617541813E-2"/>
        </c:manualLayout>
      </c:layout>
      <c:overlay val="0"/>
      <c:txPr>
        <a:bodyPr/>
        <a:lstStyle/>
        <a:p>
          <a:pPr>
            <a:defRPr sz="24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8665545936612775"/>
          <c:h val="0.8678572751175802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CC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5.5613200121473342E-3"/>
                  <c:y val="0.119539187003913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196930063773451E-2"/>
                  <c:y val="-8.2305669740399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587260066810295E-2"/>
                  <c:y val="-6.5522966583959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903300030368309E-3"/>
                  <c:y val="-6.0749422903627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9714.2999999999993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6510336"/>
        <c:axId val="206518912"/>
        <c:axId val="205646912"/>
      </c:bar3DChart>
      <c:catAx>
        <c:axId val="20651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 i="1">
                <a:solidFill>
                  <a:srgbClr val="00B050"/>
                </a:solidFill>
              </a:defRPr>
            </a:pPr>
            <a:endParaRPr lang="ru-RU"/>
          </a:p>
        </c:txPr>
        <c:crossAx val="206518912"/>
        <c:crosses val="autoZero"/>
        <c:auto val="1"/>
        <c:lblAlgn val="ctr"/>
        <c:lblOffset val="100"/>
        <c:noMultiLvlLbl val="0"/>
      </c:catAx>
      <c:valAx>
        <c:axId val="2065189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206510336"/>
        <c:crosses val="autoZero"/>
        <c:crossBetween val="between"/>
      </c:valAx>
      <c:serAx>
        <c:axId val="205646912"/>
        <c:scaling>
          <c:orientation val="minMax"/>
        </c:scaling>
        <c:delete val="1"/>
        <c:axPos val="b"/>
        <c:majorTickMark val="out"/>
        <c:minorTickMark val="none"/>
        <c:tickLblPos val="nextTo"/>
        <c:crossAx val="20651891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94036557129477E-2"/>
          <c:y val="5.0235047521923447E-2"/>
          <c:w val="0.96936651398165286"/>
          <c:h val="0.727306038597920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9900"/>
              </a:solidFill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77598</c:v>
                </c:pt>
                <c:pt idx="1">
                  <c:v>75637</c:v>
                </c:pt>
                <c:pt idx="2">
                  <c:v>84373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0046592"/>
        <c:axId val="170099456"/>
      </c:barChart>
      <c:catAx>
        <c:axId val="17004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 i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70099456"/>
        <c:crosses val="autoZero"/>
        <c:auto val="1"/>
        <c:lblAlgn val="ctr"/>
        <c:lblOffset val="100"/>
        <c:noMultiLvlLbl val="0"/>
      </c:catAx>
      <c:valAx>
        <c:axId val="170099456"/>
        <c:scaling>
          <c:orientation val="minMax"/>
          <c:min val="34000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7004659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000000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94036557129477E-2"/>
          <c:y val="0"/>
          <c:w val="0.96936651398165286"/>
          <c:h val="0.71969714767947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6CC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9900"/>
              </a:solidFill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82810</c:v>
                </c:pt>
                <c:pt idx="1">
                  <c:v>79213</c:v>
                </c:pt>
                <c:pt idx="2">
                  <c:v>86696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2924416"/>
        <c:axId val="182932608"/>
      </c:barChart>
      <c:catAx>
        <c:axId val="18292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 i="1">
                <a:solidFill>
                  <a:srgbClr val="002060"/>
                </a:solidFill>
              </a:defRPr>
            </a:pPr>
            <a:endParaRPr lang="ru-RU"/>
          </a:p>
        </c:txPr>
        <c:crossAx val="182932608"/>
        <c:crosses val="autoZero"/>
        <c:auto val="1"/>
        <c:lblAlgn val="ctr"/>
        <c:lblOffset val="100"/>
        <c:noMultiLvlLbl val="0"/>
      </c:catAx>
      <c:valAx>
        <c:axId val="182932608"/>
        <c:scaling>
          <c:orientation val="minMax"/>
          <c:min val="34000"/>
        </c:scaling>
        <c:delete val="1"/>
        <c:axPos val="l"/>
        <c:numFmt formatCode="#,##0.0" sourceLinked="1"/>
        <c:majorTickMark val="out"/>
        <c:minorTickMark val="none"/>
        <c:tickLblPos val="nextTo"/>
        <c:crossAx val="18292441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00000000000001E-2"/>
          <c:y val="2.586749620412547E-2"/>
          <c:w val="0.96944444444444511"/>
          <c:h val="0.78388012443061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39700" h="25400"/>
            </a:sp3d>
          </c:spPr>
          <c:invertIfNegative val="0"/>
          <c:dLbls>
            <c:dLbl>
              <c:idx val="0"/>
              <c:layout>
                <c:manualLayout>
                  <c:x val="-1.8055555555555561E-2"/>
                  <c:y val="2.0996344321530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33333333333334E-2"/>
                  <c:y val="7.18289899005931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474667.6</c:v>
                </c:pt>
                <c:pt idx="1">
                  <c:v>32104.1</c:v>
                </c:pt>
                <c:pt idx="2">
                  <c:v>887320.4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-4.1601452840658573E-3"/>
                  <c:y val="-4.3258207543374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078543324582834E-2"/>
                  <c:y val="-6.8572936549438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499308.9</c:v>
                </c:pt>
                <c:pt idx="1">
                  <c:v>32063.7</c:v>
                </c:pt>
                <c:pt idx="2">
                  <c:v>795970.4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.10542506966878473"/>
                  <c:y val="6.5917268637523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66840562923344E-2"/>
                  <c:y val="2.5951680565954248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493542.5</c:v>
                </c:pt>
                <c:pt idx="1">
                  <c:v>63594.1</c:v>
                </c:pt>
                <c:pt idx="2">
                  <c:v>841523.7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2965760"/>
        <c:axId val="202967296"/>
      </c:barChart>
      <c:catAx>
        <c:axId val="20296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 i="1"/>
            </a:pPr>
            <a:endParaRPr lang="ru-RU"/>
          </a:p>
        </c:txPr>
        <c:crossAx val="202967296"/>
        <c:crosses val="autoZero"/>
        <c:auto val="1"/>
        <c:lblAlgn val="ctr"/>
        <c:lblOffset val="100"/>
        <c:noMultiLvlLbl val="0"/>
      </c:catAx>
      <c:valAx>
        <c:axId val="202967296"/>
        <c:scaling>
          <c:orientation val="minMax"/>
          <c:min val="0"/>
        </c:scaling>
        <c:delete val="1"/>
        <c:axPos val="l"/>
        <c:numFmt formatCode="#,##0.0" sourceLinked="1"/>
        <c:majorTickMark val="none"/>
        <c:minorTickMark val="none"/>
        <c:tickLblPos val="nextTo"/>
        <c:crossAx val="20296576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2400" b="1" i="1">
                <a:solidFill>
                  <a:srgbClr val="00B0F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 i="1">
                <a:solidFill>
                  <a:schemeClr val="accent2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="1" i="1">
                <a:solidFill>
                  <a:srgbClr val="00B05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91908565714920565"/>
          <c:w val="0.97268891918551981"/>
          <c:h val="7.2101229720383631E-2"/>
        </c:manualLayout>
      </c:layout>
      <c:overlay val="0"/>
      <c:txPr>
        <a:bodyPr/>
        <a:lstStyle/>
        <a:p>
          <a:pPr>
            <a:defRPr sz="2400" b="1" i="1"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000000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5.8008851262387716E-2"/>
          <c:w val="1"/>
          <c:h val="0.777320125619845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5277777777777781E-2"/>
                  <c:y val="8.20206573743027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888888888888911E-2"/>
                  <c:y val="-2.1091832843737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333333333333332E-3"/>
                  <c:y val="-4.6402032256221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222222222222224E-3"/>
                  <c:y val="-6.1166315246837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n>
                      <a:solidFill>
                        <a:srgbClr val="000000"/>
                      </a:solidFill>
                    </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 физических лиц</c:v>
                </c:pt>
                <c:pt idx="1">
                  <c:v>Налог взимаемый в связи с применением упрощенной системы налогообложения</c:v>
                </c:pt>
                <c:pt idx="2">
                  <c:v>Налог, взимаемый в связи с применением патентной системы налогообложения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396312.7</c:v>
                </c:pt>
                <c:pt idx="1">
                  <c:v>67440.600000000006</c:v>
                </c:pt>
                <c:pt idx="2">
                  <c:v>5034.5</c:v>
                </c:pt>
                <c:pt idx="3">
                  <c:v>3835.3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2222222222222223E-2"/>
                  <c:y val="-2.1195797311140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9444444444444441E-3"/>
                  <c:y val="-4.2183665687474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n>
                      <a:solidFill>
                        <a:srgbClr val="000000"/>
                      </a:solidFill>
                    </a:ln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 физических лиц</c:v>
                </c:pt>
                <c:pt idx="1">
                  <c:v>Налог взимаемый в связи с применением упрощенной системы налогообложения</c:v>
                </c:pt>
                <c:pt idx="2">
                  <c:v>Налог, взимаемый в связи с применением патентной системы налогообложения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397800.6</c:v>
                </c:pt>
                <c:pt idx="1">
                  <c:v>91596.800000000003</c:v>
                </c:pt>
                <c:pt idx="2">
                  <c:v>5462.7</c:v>
                </c:pt>
                <c:pt idx="3">
                  <c:v>4449.7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2023год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.10972211286089238"/>
                  <c:y val="1.68734662749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5555555555555552E-2"/>
                  <c:y val="-7.1712231668706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889E-3"/>
                  <c:y val="-5.905713196246384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2</a:t>
                    </a:r>
                    <a:r>
                      <a:rPr lang="en-US" sz="1800" dirty="0" smtClean="0"/>
                      <a:t> </a:t>
                    </a:r>
                    <a:r>
                      <a:rPr lang="en-US" sz="1800" dirty="0"/>
                      <a:t>036,9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8889E-3"/>
                  <c:y val="-9.2804230589867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n>
                      <a:solidFill>
                        <a:srgbClr val="000000"/>
                      </a:solidFill>
                    </a:ln>
                    <a:solidFill>
                      <a:srgbClr val="FFFF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 физических лиц</c:v>
                </c:pt>
                <c:pt idx="1">
                  <c:v>Налог взимаемый в связи с применением упрощенной системы налогообложения</c:v>
                </c:pt>
                <c:pt idx="2">
                  <c:v>Налог, взимаемый в связи с применением патентной системы налогообложения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399874.9</c:v>
                </c:pt>
                <c:pt idx="1">
                  <c:v>85647.8</c:v>
                </c:pt>
                <c:pt idx="2">
                  <c:v>1706.3</c:v>
                </c:pt>
                <c:pt idx="3">
                  <c:v>6413.2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03041792"/>
        <c:axId val="203051776"/>
        <c:axId val="0"/>
      </c:bar3DChart>
      <c:catAx>
        <c:axId val="20304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1" i="1"/>
            </a:pPr>
            <a:endParaRPr lang="ru-RU"/>
          </a:p>
        </c:txPr>
        <c:crossAx val="203051776"/>
        <c:crosses val="autoZero"/>
        <c:auto val="1"/>
        <c:lblAlgn val="ctr"/>
        <c:lblOffset val="100"/>
        <c:noMultiLvlLbl val="0"/>
      </c:catAx>
      <c:valAx>
        <c:axId val="20305177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03041792"/>
        <c:crosses val="autoZero"/>
        <c:crossBetween val="between"/>
      </c:valAx>
      <c:spPr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2400" b="1" i="1">
                <a:ln>
                  <a:solidFill>
                    <a:srgbClr val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 i="1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="1" i="1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92587947960635664"/>
          <c:w val="0.98891469816272959"/>
          <c:h val="7.2893156468154988E-2"/>
        </c:manualLayout>
      </c:layout>
      <c:overlay val="0"/>
      <c:txPr>
        <a:bodyPr/>
        <a:lstStyle/>
        <a:p>
          <a:pPr>
            <a:defRPr sz="2400" b="1" i="1"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000000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7.8530087220141456E-4"/>
          <c:w val="1"/>
          <c:h val="0.76940033768259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0070C0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1111111111111125E-2"/>
                  <c:y val="2.41601770275144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666666666666642E-2"/>
                  <c:y val="-3.5988732534903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499999999999949E-2"/>
                  <c:y val="-3.6521449146734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055555555555554E-2"/>
                  <c:y val="2.0842578466563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777777777777776E-2"/>
                  <c:y val="-2.0842578466563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n>
                      <a:noFill/>
                    </a:ln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Доходы от аренды земельных участков</c:v>
                </c:pt>
                <c:pt idx="1">
                  <c:v>Доходы от сдачи в аренду  муниципального имущества</c:v>
                </c:pt>
                <c:pt idx="2">
                  <c:v>Поступления от продажи муниципального имущества</c:v>
                </c:pt>
                <c:pt idx="3">
                  <c:v>Поступления штрафных санкций</c:v>
                </c:pt>
                <c:pt idx="4">
                  <c:v>Доходы от оказания платных услуг , компенсации затрат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19310.400000000001</c:v>
                </c:pt>
                <c:pt idx="1">
                  <c:v>2519.6999999999998</c:v>
                </c:pt>
                <c:pt idx="2">
                  <c:v>4771.6000000000004</c:v>
                </c:pt>
                <c:pt idx="3">
                  <c:v>3380.4</c:v>
                </c:pt>
                <c:pt idx="4">
                  <c:v>2564.8000000000002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00B050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2.7776684164479439E-3"/>
                  <c:y val="-5.4190704013066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500109361329833E-2"/>
                  <c:y val="-7.9627183711410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500109361329833E-2"/>
                  <c:y val="-5.0022188319753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8888E-2"/>
                  <c:y val="-7.7117704441077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61111111111101E-2"/>
                  <c:y val="-4.7937930473096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n>
                      <a:noFill/>
                    </a:ln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Доходы от аренды земельных участков</c:v>
                </c:pt>
                <c:pt idx="1">
                  <c:v>Доходы от сдачи в аренду  муниципального имущества</c:v>
                </c:pt>
                <c:pt idx="2">
                  <c:v>Поступления от продажи муниципального имущества</c:v>
                </c:pt>
                <c:pt idx="3">
                  <c:v>Поступления штрафных санкций</c:v>
                </c:pt>
                <c:pt idx="4">
                  <c:v>Доходы от оказания платных услуг , компенсации затрат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18632.599999999999</c:v>
                </c:pt>
                <c:pt idx="1">
                  <c:v>1645.6</c:v>
                </c:pt>
                <c:pt idx="2">
                  <c:v>6703.8</c:v>
                </c:pt>
                <c:pt idx="3">
                  <c:v>1698.9</c:v>
                </c:pt>
                <c:pt idx="4">
                  <c:v>3171.9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2023год</c:v>
                </c:pt>
              </c:strCache>
            </c:strRef>
          </c:tx>
          <c:spPr>
            <a:solidFill>
              <a:srgbClr val="990000"/>
            </a:solidFill>
          </c:spPr>
          <c:invertIfNegative val="0"/>
          <c:dLbls>
            <c:dLbl>
              <c:idx val="0"/>
              <c:layout>
                <c:manualLayout>
                  <c:x val="5.9722222222222225E-2"/>
                  <c:y val="4.1685156933127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3333333333333332E-3"/>
                  <c:y val="-2.0842578466563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388888888888889E-2"/>
                  <c:y val="-2.7520737545000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499999999999898E-2"/>
                  <c:y val="-6.25293765476024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66666666666666E-2"/>
                  <c:y val="-2.7758868106850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n>
                      <a:noFill/>
                    </a:ln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Доходы от аренды земельных участков</c:v>
                </c:pt>
                <c:pt idx="1">
                  <c:v>Доходы от сдачи в аренду  муниципального имущества</c:v>
                </c:pt>
                <c:pt idx="2">
                  <c:v>Поступления от продажи муниципального имущества</c:v>
                </c:pt>
                <c:pt idx="3">
                  <c:v>Поступления штрафных санкций</c:v>
                </c:pt>
                <c:pt idx="4">
                  <c:v>Доходы от оказания платных услуг , компенсации затрат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18103.900000000001</c:v>
                </c:pt>
                <c:pt idx="1">
                  <c:v>1380</c:v>
                </c:pt>
                <c:pt idx="2">
                  <c:v>7005.4</c:v>
                </c:pt>
                <c:pt idx="3">
                  <c:v>5814.1</c:v>
                </c:pt>
                <c:pt idx="4">
                  <c:v>31129.7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03806208"/>
        <c:axId val="203807744"/>
        <c:axId val="0"/>
      </c:bar3DChart>
      <c:catAx>
        <c:axId val="20380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1" i="1"/>
            </a:pPr>
            <a:endParaRPr lang="ru-RU"/>
          </a:p>
        </c:txPr>
        <c:crossAx val="203807744"/>
        <c:crosses val="autoZero"/>
        <c:auto val="1"/>
        <c:lblAlgn val="ctr"/>
        <c:lblOffset val="100"/>
        <c:noMultiLvlLbl val="0"/>
      </c:catAx>
      <c:valAx>
        <c:axId val="20380774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03806208"/>
        <c:crosses val="autoZero"/>
        <c:crossBetween val="between"/>
      </c:valAx>
      <c:spPr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2400" b="1" i="1">
                <a:ln>
                  <a:noFill/>
                </a:ln>
                <a:solidFill>
                  <a:schemeClr val="accent5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 i="1">
                <a:ln>
                  <a:noFill/>
                </a:ln>
                <a:solidFill>
                  <a:srgbClr val="00B05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="1" i="1">
                <a:ln>
                  <a:noFill/>
                </a:ln>
                <a:solidFill>
                  <a:srgbClr val="C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1.8181758530183743E-2"/>
          <c:y val="0.9222748081263421"/>
          <c:w val="0.98181824146981622"/>
          <c:h val="7.2893156468154988E-2"/>
        </c:manualLayout>
      </c:layout>
      <c:overlay val="0"/>
      <c:txPr>
        <a:bodyPr/>
        <a:lstStyle/>
        <a:p>
          <a:pPr>
            <a:defRPr sz="2400" b="1" i="1">
              <a:ln>
                <a:noFill/>
              </a:ln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000000"/>
          </a:solidFill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rgbClr val="92D05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26974830692701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2021год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3.6128807583206961E-2"/>
                  <c:y val="-1.0374794220503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11421660659183E-2"/>
                  <c:y val="-2.11119831117434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683120940570224E-2"/>
                  <c:y val="-1.0555991555871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4398613355689547E-2"/>
                  <c:y val="-8.9838968764405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137734292057911E-2"/>
                  <c:y val="6.1524323278627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1">
                    <a:ln>
                      <a:noFill/>
                    </a:ln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м/б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135351.20000000001</c:v>
                </c:pt>
                <c:pt idx="1">
                  <c:v>161346.20000000001</c:v>
                </c:pt>
                <c:pt idx="2">
                  <c:v>552125.80000000005</c:v>
                </c:pt>
                <c:pt idx="3">
                  <c:v>38497.4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5.1612898935389055E-3"/>
                  <c:y val="-4.8316020121880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445686642636745E-3"/>
                  <c:y val="-1.8759243765440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3844657222054179E-4"/>
                  <c:y val="-4.0354308947441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137697832174009E-2"/>
                  <c:y val="-5.4408074020275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4398649399536041E-2"/>
                  <c:y val="5.9473356404624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1">
                    <a:ln>
                      <a:solidFill>
                        <a:srgbClr val="000000"/>
                      </a:solidFill>
                    </a:ln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м/б трансферты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146712.79999999999</c:v>
                </c:pt>
                <c:pt idx="1">
                  <c:v>91248.2</c:v>
                </c:pt>
                <c:pt idx="2">
                  <c:v>556978.80000000005</c:v>
                </c:pt>
                <c:pt idx="3">
                  <c:v>1030.5999999999999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4.6920444402720932E-2"/>
                  <c:y val="-3.6500623967154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4896741505573325E-2"/>
                  <c:y val="-2.9102120657144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049251985927844E-2"/>
                  <c:y val="-5.6026548568117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3782746570546932E-2"/>
                  <c:y val="-1.2727533566806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1">
                    <a:ln>
                      <a:noFill/>
                    </a:ln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м/б трансферты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174673.8</c:v>
                </c:pt>
                <c:pt idx="1">
                  <c:v>76736.899999999994</c:v>
                </c:pt>
                <c:pt idx="2">
                  <c:v>584279.80000000005</c:v>
                </c:pt>
                <c:pt idx="3">
                  <c:v>5733.9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03902976"/>
        <c:axId val="203904512"/>
        <c:axId val="0"/>
      </c:bar3DChart>
      <c:catAx>
        <c:axId val="203902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 i="1"/>
            </a:pPr>
            <a:endParaRPr lang="ru-RU"/>
          </a:p>
        </c:txPr>
        <c:crossAx val="203904512"/>
        <c:crosses val="autoZero"/>
        <c:auto val="1"/>
        <c:lblAlgn val="ctr"/>
        <c:lblOffset val="100"/>
        <c:noMultiLvlLbl val="0"/>
      </c:catAx>
      <c:valAx>
        <c:axId val="2039045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203902976"/>
        <c:crosses val="autoZero"/>
        <c:crossBetween val="between"/>
      </c:valAx>
      <c:spPr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2400" b="1" i="1" u="none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="1" i="1" u="none">
                <a:ln>
                  <a:solidFill>
                    <a:srgbClr val="000000"/>
                  </a:solidFill>
                </a:ln>
                <a:solidFill>
                  <a:srgbClr val="00B05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92691431648822065"/>
          <c:w val="1"/>
          <c:h val="7.3085683511779964E-2"/>
        </c:manualLayout>
      </c:layout>
      <c:overlay val="0"/>
      <c:txPr>
        <a:bodyPr/>
        <a:lstStyle/>
        <a:p>
          <a:pPr>
            <a:defRPr sz="2400" b="1" i="1" u="none">
              <a:solidFill>
                <a:srgbClr val="FF00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solidFill>
            <a:srgbClr val="000000"/>
          </a:solidFill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3.3731670927136387E-3"/>
          <c:w val="1"/>
          <c:h val="0.8987748562039182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7347685412003405E-2"/>
                  <c:y val="-2.5097425438908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021698864060642E-2"/>
                  <c:y val="9.4115345395907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467348800952949E-2"/>
                  <c:y val="-9.4115345395907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1299851</c:v>
                </c:pt>
                <c:pt idx="1">
                  <c:v>1244073.1000000001</c:v>
                </c:pt>
                <c:pt idx="2">
                  <c:v>1361190.1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981568"/>
        <c:axId val="203983104"/>
        <c:axId val="0"/>
      </c:bar3DChart>
      <c:catAx>
        <c:axId val="2039815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3983104"/>
        <c:crosses val="autoZero"/>
        <c:auto val="1"/>
        <c:lblAlgn val="ctr"/>
        <c:lblOffset val="100"/>
        <c:noMultiLvlLbl val="0"/>
      </c:catAx>
      <c:valAx>
        <c:axId val="203983104"/>
        <c:scaling>
          <c:orientation val="minMax"/>
          <c:max val="1532"/>
          <c:min val="1260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none"/>
        <c:minorTickMark val="none"/>
        <c:tickLblPos val="nextTo"/>
        <c:crossAx val="203981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0989471831469506"/>
          <c:h val="0.987094929831643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4.0000000000000001E-3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0.128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0.38200000000000001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0.48599999999999999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203513856"/>
        <c:axId val="203515392"/>
        <c:axId val="0"/>
      </c:bar3DChart>
      <c:catAx>
        <c:axId val="20351385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03515392"/>
        <c:crosses val="autoZero"/>
        <c:auto val="1"/>
        <c:lblAlgn val="ctr"/>
        <c:lblOffset val="100"/>
        <c:noMultiLvlLbl val="0"/>
      </c:catAx>
      <c:valAx>
        <c:axId val="20351539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03513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583D5-2C71-4FC3-AD13-4A2CE9E7A069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BE3A8E-7DC4-401C-8CCB-17D3F6F1CB23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6BF883-022D-4008-AC0B-9961CC96F011}" type="parTrans" cxnId="{1432BA69-E27E-468E-B397-73EE2AF0DCCC}">
      <dgm:prSet/>
      <dgm:spPr/>
      <dgm:t>
        <a:bodyPr/>
        <a:lstStyle/>
        <a:p>
          <a:endParaRPr lang="ru-RU"/>
        </a:p>
      </dgm:t>
    </dgm:pt>
    <dgm:pt modelId="{A7D2C9E6-5D4A-4E25-BAB1-E2C086A25770}" type="sibTrans" cxnId="{1432BA69-E27E-468E-B397-73EE2AF0DCCC}">
      <dgm:prSet/>
      <dgm:spPr/>
      <dgm:t>
        <a:bodyPr/>
        <a:lstStyle/>
        <a:p>
          <a:endParaRPr lang="ru-RU"/>
        </a:p>
      </dgm:t>
    </dgm:pt>
    <dgm:pt modelId="{E7A01CC4-0000-4DFA-9742-61873248DDD0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Публичные обсуждения целевых программ муниципального образования Подпорожского района (размещаются на сайте Администрации Подпорожского района)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96BADA8D-50F5-4606-AE5D-086D904D6613}" type="parTrans" cxnId="{5F88E4D0-1C6F-4069-B90B-1555C94627AF}">
      <dgm:prSet/>
      <dgm:spPr/>
      <dgm:t>
        <a:bodyPr/>
        <a:lstStyle/>
        <a:p>
          <a:endParaRPr lang="ru-RU"/>
        </a:p>
      </dgm:t>
    </dgm:pt>
    <dgm:pt modelId="{3B57DD59-AE54-488A-97AC-DD7C63E96C91}" type="sibTrans" cxnId="{5F88E4D0-1C6F-4069-B90B-1555C94627AF}">
      <dgm:prSet/>
      <dgm:spPr/>
      <dgm:t>
        <a:bodyPr/>
        <a:lstStyle/>
        <a:p>
          <a:endParaRPr lang="ru-RU"/>
        </a:p>
      </dgm:t>
    </dgm:pt>
    <dgm:pt modelId="{553C9D56-22F1-4234-8560-C06475F2DC16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EAF561-05F7-458F-A3E8-6CCF2DF0388B}" type="parTrans" cxnId="{878582C5-754A-407A-A99A-820AE37C0118}">
      <dgm:prSet/>
      <dgm:spPr/>
      <dgm:t>
        <a:bodyPr/>
        <a:lstStyle/>
        <a:p>
          <a:endParaRPr lang="ru-RU"/>
        </a:p>
      </dgm:t>
    </dgm:pt>
    <dgm:pt modelId="{9E58407C-98FA-4782-A1B9-AF7FA837A31C}" type="sibTrans" cxnId="{878582C5-754A-407A-A99A-820AE37C0118}">
      <dgm:prSet/>
      <dgm:spPr/>
      <dgm:t>
        <a:bodyPr/>
        <a:lstStyle/>
        <a:p>
          <a:endParaRPr lang="ru-RU"/>
        </a:p>
      </dgm:t>
    </dgm:pt>
    <dgm:pt modelId="{D0749F29-0E43-41DF-87C7-2665AAED688B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Публичные слушания проекта Решения Совета депутатов Подпорожского района о  бюджете на очередной финансовый год  и плановый период (проходят в Совете депутатов Подпорожского района ежегодно в декабре)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66B1D1A7-B0D8-40BA-8C16-B4E929A16CE4}" type="parTrans" cxnId="{E7D42586-044A-40DB-8619-FA9317528FF6}">
      <dgm:prSet/>
      <dgm:spPr/>
      <dgm:t>
        <a:bodyPr/>
        <a:lstStyle/>
        <a:p>
          <a:endParaRPr lang="ru-RU"/>
        </a:p>
      </dgm:t>
    </dgm:pt>
    <dgm:pt modelId="{265E8B7A-E50B-4146-B130-FE6591A75B30}" type="sibTrans" cxnId="{E7D42586-044A-40DB-8619-FA9317528FF6}">
      <dgm:prSet/>
      <dgm:spPr/>
      <dgm:t>
        <a:bodyPr/>
        <a:lstStyle/>
        <a:p>
          <a:endParaRPr lang="ru-RU"/>
        </a:p>
      </dgm:t>
    </dgm:pt>
    <dgm:pt modelId="{073F0A14-F148-4DDF-BA54-0110D22E4B4C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8C9CA2-F27F-4A4D-8A8E-30BF919F5F66}" type="parTrans" cxnId="{22848C02-7729-4595-B832-9B11C1329665}">
      <dgm:prSet/>
      <dgm:spPr/>
      <dgm:t>
        <a:bodyPr/>
        <a:lstStyle/>
        <a:p>
          <a:endParaRPr lang="ru-RU"/>
        </a:p>
      </dgm:t>
    </dgm:pt>
    <dgm:pt modelId="{AF9E4C43-DD33-4F44-A3B1-8E0D811D61D8}" type="sibTrans" cxnId="{22848C02-7729-4595-B832-9B11C1329665}">
      <dgm:prSet/>
      <dgm:spPr/>
      <dgm:t>
        <a:bodyPr/>
        <a:lstStyle/>
        <a:p>
          <a:endParaRPr lang="ru-RU"/>
        </a:p>
      </dgm:t>
    </dgm:pt>
    <dgm:pt modelId="{A4BF0159-A92C-4E1A-95F4-F49F496B32B8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Совета депутатов об исполнении бюджета (проходят в Совете депутатов Подпорожского  района ежегодно в марте)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DD7F94AD-A9D0-4C56-9BA6-2D9D65CF5E01}" type="parTrans" cxnId="{39C73F1A-474F-4986-B4C2-A79CE269ED2B}">
      <dgm:prSet/>
      <dgm:spPr/>
      <dgm:t>
        <a:bodyPr/>
        <a:lstStyle/>
        <a:p>
          <a:endParaRPr lang="ru-RU"/>
        </a:p>
      </dgm:t>
    </dgm:pt>
    <dgm:pt modelId="{1E016E47-B79F-4657-8D28-FC3B0B5B740E}" type="sibTrans" cxnId="{39C73F1A-474F-4986-B4C2-A79CE269ED2B}">
      <dgm:prSet/>
      <dgm:spPr/>
      <dgm:t>
        <a:bodyPr/>
        <a:lstStyle/>
        <a:p>
          <a:endParaRPr lang="ru-RU"/>
        </a:p>
      </dgm:t>
    </dgm:pt>
    <dgm:pt modelId="{984811E3-3A71-4135-B6F6-BE83D9DC43AF}" type="pres">
      <dgm:prSet presAssocID="{101583D5-2C71-4FC3-AD13-4A2CE9E7A0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EAB50-CE00-492C-A352-4BD913E2676E}" type="pres">
      <dgm:prSet presAssocID="{6EBE3A8E-7DC4-401C-8CCB-17D3F6F1CB23}" presName="composite" presStyleCnt="0"/>
      <dgm:spPr/>
    </dgm:pt>
    <dgm:pt modelId="{7B75A694-BAB1-4099-B47F-09E87B48074F}" type="pres">
      <dgm:prSet presAssocID="{6EBE3A8E-7DC4-401C-8CCB-17D3F6F1CB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ED3DB-93E4-404C-803F-A18D568AA704}" type="pres">
      <dgm:prSet presAssocID="{6EBE3A8E-7DC4-401C-8CCB-17D3F6F1CB23}" presName="descendantText" presStyleLbl="alignAcc1" presStyleIdx="0" presStyleCnt="3" custScaleX="78867" custScaleY="119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F0C5-5C07-4C4B-886F-8849815FAB1A}" type="pres">
      <dgm:prSet presAssocID="{A7D2C9E6-5D4A-4E25-BAB1-E2C086A25770}" presName="sp" presStyleCnt="0"/>
      <dgm:spPr/>
    </dgm:pt>
    <dgm:pt modelId="{826F9832-AC71-4161-A713-0FCFE25CC8E8}" type="pres">
      <dgm:prSet presAssocID="{553C9D56-22F1-4234-8560-C06475F2DC16}" presName="composite" presStyleCnt="0"/>
      <dgm:spPr/>
    </dgm:pt>
    <dgm:pt modelId="{47CD549A-034C-4C5D-8732-083B190F40F6}" type="pres">
      <dgm:prSet presAssocID="{553C9D56-22F1-4234-8560-C06475F2DC1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15AB1-9DB6-44FC-B49E-8FF7D75B1B9F}" type="pres">
      <dgm:prSet presAssocID="{553C9D56-22F1-4234-8560-C06475F2DC16}" presName="descendantText" presStyleLbl="alignAcc1" presStyleIdx="1" presStyleCnt="3" custScaleX="87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11E9E-DA1E-4F47-A00E-172E7A099315}" type="pres">
      <dgm:prSet presAssocID="{9E58407C-98FA-4782-A1B9-AF7FA837A31C}" presName="sp" presStyleCnt="0"/>
      <dgm:spPr/>
    </dgm:pt>
    <dgm:pt modelId="{08C3C820-5E5F-47CF-9811-F39B9DAEB5AD}" type="pres">
      <dgm:prSet presAssocID="{073F0A14-F148-4DDF-BA54-0110D22E4B4C}" presName="composite" presStyleCnt="0"/>
      <dgm:spPr/>
    </dgm:pt>
    <dgm:pt modelId="{7BB7958F-2FB5-4677-9831-A28968175930}" type="pres">
      <dgm:prSet presAssocID="{073F0A14-F148-4DDF-BA54-0110D22E4B4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FDA2D-0B85-463D-BBB3-4CA6B9FD160B}" type="pres">
      <dgm:prSet presAssocID="{073F0A14-F148-4DDF-BA54-0110D22E4B4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00681E-B06F-4756-AD0E-E90C3FED1F4A}" type="presOf" srcId="{6EBE3A8E-7DC4-401C-8CCB-17D3F6F1CB23}" destId="{7B75A694-BAB1-4099-B47F-09E87B48074F}" srcOrd="0" destOrd="0" presId="urn:microsoft.com/office/officeart/2005/8/layout/chevron2"/>
    <dgm:cxn modelId="{E7D42586-044A-40DB-8619-FA9317528FF6}" srcId="{553C9D56-22F1-4234-8560-C06475F2DC16}" destId="{D0749F29-0E43-41DF-87C7-2665AAED688B}" srcOrd="0" destOrd="0" parTransId="{66B1D1A7-B0D8-40BA-8C16-B4E929A16CE4}" sibTransId="{265E8B7A-E50B-4146-B130-FE6591A75B30}"/>
    <dgm:cxn modelId="{E3C21C1C-921F-4E5C-916D-CF093BD604D5}" type="presOf" srcId="{E7A01CC4-0000-4DFA-9742-61873248DDD0}" destId="{7A4ED3DB-93E4-404C-803F-A18D568AA704}" srcOrd="0" destOrd="0" presId="urn:microsoft.com/office/officeart/2005/8/layout/chevron2"/>
    <dgm:cxn modelId="{5F88E4D0-1C6F-4069-B90B-1555C94627AF}" srcId="{6EBE3A8E-7DC4-401C-8CCB-17D3F6F1CB23}" destId="{E7A01CC4-0000-4DFA-9742-61873248DDD0}" srcOrd="0" destOrd="0" parTransId="{96BADA8D-50F5-4606-AE5D-086D904D6613}" sibTransId="{3B57DD59-AE54-488A-97AC-DD7C63E96C91}"/>
    <dgm:cxn modelId="{6166213A-4E87-4F20-B620-F205CE6A33BB}" type="presOf" srcId="{553C9D56-22F1-4234-8560-C06475F2DC16}" destId="{47CD549A-034C-4C5D-8732-083B190F40F6}" srcOrd="0" destOrd="0" presId="urn:microsoft.com/office/officeart/2005/8/layout/chevron2"/>
    <dgm:cxn modelId="{1056023F-D21F-4389-958E-5B8C71C302C3}" type="presOf" srcId="{A4BF0159-A92C-4E1A-95F4-F49F496B32B8}" destId="{AEBFDA2D-0B85-463D-BBB3-4CA6B9FD160B}" srcOrd="0" destOrd="0" presId="urn:microsoft.com/office/officeart/2005/8/layout/chevron2"/>
    <dgm:cxn modelId="{22848C02-7729-4595-B832-9B11C1329665}" srcId="{101583D5-2C71-4FC3-AD13-4A2CE9E7A069}" destId="{073F0A14-F148-4DDF-BA54-0110D22E4B4C}" srcOrd="2" destOrd="0" parTransId="{FA8C9CA2-F27F-4A4D-8A8E-30BF919F5F66}" sibTransId="{AF9E4C43-DD33-4F44-A3B1-8E0D811D61D8}"/>
    <dgm:cxn modelId="{39C73F1A-474F-4986-B4C2-A79CE269ED2B}" srcId="{073F0A14-F148-4DDF-BA54-0110D22E4B4C}" destId="{A4BF0159-A92C-4E1A-95F4-F49F496B32B8}" srcOrd="0" destOrd="0" parTransId="{DD7F94AD-A9D0-4C56-9BA6-2D9D65CF5E01}" sibTransId="{1E016E47-B79F-4657-8D28-FC3B0B5B740E}"/>
    <dgm:cxn modelId="{973DC434-AAE1-4808-B131-75F77CD5F61E}" type="presOf" srcId="{D0749F29-0E43-41DF-87C7-2665AAED688B}" destId="{41B15AB1-9DB6-44FC-B49E-8FF7D75B1B9F}" srcOrd="0" destOrd="0" presId="urn:microsoft.com/office/officeart/2005/8/layout/chevron2"/>
    <dgm:cxn modelId="{1432BA69-E27E-468E-B397-73EE2AF0DCCC}" srcId="{101583D5-2C71-4FC3-AD13-4A2CE9E7A069}" destId="{6EBE3A8E-7DC4-401C-8CCB-17D3F6F1CB23}" srcOrd="0" destOrd="0" parTransId="{186BF883-022D-4008-AC0B-9961CC96F011}" sibTransId="{A7D2C9E6-5D4A-4E25-BAB1-E2C086A25770}"/>
    <dgm:cxn modelId="{878582C5-754A-407A-A99A-820AE37C0118}" srcId="{101583D5-2C71-4FC3-AD13-4A2CE9E7A069}" destId="{553C9D56-22F1-4234-8560-C06475F2DC16}" srcOrd="1" destOrd="0" parTransId="{75EAF561-05F7-458F-A3E8-6CCF2DF0388B}" sibTransId="{9E58407C-98FA-4782-A1B9-AF7FA837A31C}"/>
    <dgm:cxn modelId="{F804D9CC-E4D3-4E4B-8006-6FB9E4BF3F09}" type="presOf" srcId="{073F0A14-F148-4DDF-BA54-0110D22E4B4C}" destId="{7BB7958F-2FB5-4677-9831-A28968175930}" srcOrd="0" destOrd="0" presId="urn:microsoft.com/office/officeart/2005/8/layout/chevron2"/>
    <dgm:cxn modelId="{06AF0E3E-D8D6-4929-8B4B-8D1F1E158DCD}" type="presOf" srcId="{101583D5-2C71-4FC3-AD13-4A2CE9E7A069}" destId="{984811E3-3A71-4135-B6F6-BE83D9DC43AF}" srcOrd="0" destOrd="0" presId="urn:microsoft.com/office/officeart/2005/8/layout/chevron2"/>
    <dgm:cxn modelId="{FB16816E-5B2B-429B-B2A6-B32F8AAA1C56}" type="presParOf" srcId="{984811E3-3A71-4135-B6F6-BE83D9DC43AF}" destId="{292EAB50-CE00-492C-A352-4BD913E2676E}" srcOrd="0" destOrd="0" presId="urn:microsoft.com/office/officeart/2005/8/layout/chevron2"/>
    <dgm:cxn modelId="{0170C0F9-BDB4-459F-9271-874FC8101B03}" type="presParOf" srcId="{292EAB50-CE00-492C-A352-4BD913E2676E}" destId="{7B75A694-BAB1-4099-B47F-09E87B48074F}" srcOrd="0" destOrd="0" presId="urn:microsoft.com/office/officeart/2005/8/layout/chevron2"/>
    <dgm:cxn modelId="{4BE20574-5105-43D1-813E-DAAF67204321}" type="presParOf" srcId="{292EAB50-CE00-492C-A352-4BD913E2676E}" destId="{7A4ED3DB-93E4-404C-803F-A18D568AA704}" srcOrd="1" destOrd="0" presId="urn:microsoft.com/office/officeart/2005/8/layout/chevron2"/>
    <dgm:cxn modelId="{E38DDD0B-5EF9-4A2E-8B18-E4CB51690422}" type="presParOf" srcId="{984811E3-3A71-4135-B6F6-BE83D9DC43AF}" destId="{E7BFF0C5-5C07-4C4B-886F-8849815FAB1A}" srcOrd="1" destOrd="0" presId="urn:microsoft.com/office/officeart/2005/8/layout/chevron2"/>
    <dgm:cxn modelId="{2CA4CAA6-2819-40BE-B313-1F2526658505}" type="presParOf" srcId="{984811E3-3A71-4135-B6F6-BE83D9DC43AF}" destId="{826F9832-AC71-4161-A713-0FCFE25CC8E8}" srcOrd="2" destOrd="0" presId="urn:microsoft.com/office/officeart/2005/8/layout/chevron2"/>
    <dgm:cxn modelId="{DFFD682F-F26D-486A-99CC-1E3E55857D2D}" type="presParOf" srcId="{826F9832-AC71-4161-A713-0FCFE25CC8E8}" destId="{47CD549A-034C-4C5D-8732-083B190F40F6}" srcOrd="0" destOrd="0" presId="urn:microsoft.com/office/officeart/2005/8/layout/chevron2"/>
    <dgm:cxn modelId="{132C45AD-9B19-4736-960E-57F0A729C435}" type="presParOf" srcId="{826F9832-AC71-4161-A713-0FCFE25CC8E8}" destId="{41B15AB1-9DB6-44FC-B49E-8FF7D75B1B9F}" srcOrd="1" destOrd="0" presId="urn:microsoft.com/office/officeart/2005/8/layout/chevron2"/>
    <dgm:cxn modelId="{2FB77C42-1754-4B7C-ADC2-B137F74CF3EB}" type="presParOf" srcId="{984811E3-3A71-4135-B6F6-BE83D9DC43AF}" destId="{73A11E9E-DA1E-4F47-A00E-172E7A099315}" srcOrd="3" destOrd="0" presId="urn:microsoft.com/office/officeart/2005/8/layout/chevron2"/>
    <dgm:cxn modelId="{044CEDD6-DF19-48D4-AFB9-C4B6B0571762}" type="presParOf" srcId="{984811E3-3A71-4135-B6F6-BE83D9DC43AF}" destId="{08C3C820-5E5F-47CF-9811-F39B9DAEB5AD}" srcOrd="4" destOrd="0" presId="urn:microsoft.com/office/officeart/2005/8/layout/chevron2"/>
    <dgm:cxn modelId="{5DC42258-0B17-4406-9762-F238B02BC117}" type="presParOf" srcId="{08C3C820-5E5F-47CF-9811-F39B9DAEB5AD}" destId="{7BB7958F-2FB5-4677-9831-A28968175930}" srcOrd="0" destOrd="0" presId="urn:microsoft.com/office/officeart/2005/8/layout/chevron2"/>
    <dgm:cxn modelId="{B2DC32B7-A2DC-46DC-8737-32433414286A}" type="presParOf" srcId="{08C3C820-5E5F-47CF-9811-F39B9DAEB5AD}" destId="{AEBFDA2D-0B85-463D-BBB3-4CA6B9FD16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0878FE-9CE1-4A96-8669-89C751D2F22E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5E74D9-C1EA-4F9C-B7EB-48A67AB1023D}">
      <dgm:prSet phldrT="[Текст]"/>
      <dgm:spPr/>
      <dgm:t>
        <a:bodyPr/>
        <a:lstStyle/>
        <a:p>
          <a:r>
            <a:rPr lang="ru-RU" b="1" smtClean="0">
              <a:latin typeface="Book Antiqua" pitchFamily="18" charset="0"/>
            </a:rPr>
            <a:t>«Энергосбережение и повышение энергетической эффективности в муниципальных учреждениях»-</a:t>
          </a:r>
        </a:p>
        <a:p>
          <a:r>
            <a:rPr lang="en-US" b="1" smtClean="0">
              <a:latin typeface="Book Antiqua" pitchFamily="18" charset="0"/>
            </a:rPr>
            <a:t>250,0/250,0</a:t>
          </a:r>
          <a:r>
            <a:rPr lang="ru-RU" b="1" smtClean="0">
              <a:latin typeface="Book Antiqua" pitchFamily="18" charset="0"/>
            </a:rPr>
            <a:t> – </a:t>
          </a:r>
          <a:r>
            <a:rPr lang="en-US" b="1" smtClean="0">
              <a:latin typeface="Book Antiqua" pitchFamily="18" charset="0"/>
            </a:rPr>
            <a:t>100,</a:t>
          </a:r>
          <a:r>
            <a:rPr lang="ru-RU" b="1" smtClean="0">
              <a:latin typeface="Book Antiqua" pitchFamily="18" charset="0"/>
            </a:rPr>
            <a:t>%</a:t>
          </a:r>
          <a:endParaRPr lang="ru-RU" b="1" dirty="0">
            <a:latin typeface="Book Antiqua" pitchFamily="18" charset="0"/>
          </a:endParaRPr>
        </a:p>
      </dgm:t>
    </dgm:pt>
    <dgm:pt modelId="{6141B82C-62E8-4A1E-8204-34E88EE02D76}" type="parTrans" cxnId="{01960FA4-3AA2-4E73-BA8D-34113376D9BF}">
      <dgm:prSet/>
      <dgm:spPr/>
      <dgm:t>
        <a:bodyPr/>
        <a:lstStyle/>
        <a:p>
          <a:endParaRPr lang="ru-RU"/>
        </a:p>
      </dgm:t>
    </dgm:pt>
    <dgm:pt modelId="{E434AACD-0D99-4DF9-A1C3-E22DB0394EBE}" type="sibTrans" cxnId="{01960FA4-3AA2-4E73-BA8D-34113376D9BF}">
      <dgm:prSet/>
      <dgm:spPr/>
      <dgm:t>
        <a:bodyPr/>
        <a:lstStyle/>
        <a:p>
          <a:endParaRPr lang="ru-RU"/>
        </a:p>
      </dgm:t>
    </dgm:pt>
    <dgm:pt modelId="{907349B9-26EC-4318-8D26-2849639F7859}">
      <dgm:prSet phldrT="[Текст]"/>
      <dgm:spPr/>
      <dgm:t>
        <a:bodyPr/>
        <a:lstStyle/>
        <a:p>
          <a:r>
            <a:rPr lang="ru-RU" b="1" smtClean="0">
              <a:latin typeface="Book Antiqua" pitchFamily="18" charset="0"/>
            </a:rPr>
            <a:t>«Органи</a:t>
          </a:r>
          <a:r>
            <a:rPr lang="ru-RU" b="0" smtClean="0">
              <a:latin typeface="Book Antiqua" pitchFamily="18" charset="0"/>
            </a:rPr>
            <a:t>з</a:t>
          </a:r>
          <a:r>
            <a:rPr lang="ru-RU" b="1" smtClean="0">
              <a:latin typeface="Book Antiqua" pitchFamily="18" charset="0"/>
            </a:rPr>
            <a:t>ация транспортного обслуживания населения» </a:t>
          </a:r>
          <a:r>
            <a:rPr lang="en-US" b="1" smtClean="0">
              <a:latin typeface="Book Antiqua" pitchFamily="18" charset="0"/>
            </a:rPr>
            <a:t>              114 319,1/114 291,4 – 100,0                 </a:t>
          </a:r>
          <a:endParaRPr lang="ru-RU" b="1" dirty="0">
            <a:latin typeface="Book Antiqua" pitchFamily="18" charset="0"/>
          </a:endParaRPr>
        </a:p>
      </dgm:t>
    </dgm:pt>
    <dgm:pt modelId="{0936E120-5D2F-4067-8A27-EEE298050723}" type="parTrans" cxnId="{64DF5212-B239-4A06-9C1A-C319F693A078}">
      <dgm:prSet/>
      <dgm:spPr/>
      <dgm:t>
        <a:bodyPr/>
        <a:lstStyle/>
        <a:p>
          <a:endParaRPr lang="ru-RU"/>
        </a:p>
      </dgm:t>
    </dgm:pt>
    <dgm:pt modelId="{68228689-4424-4BAC-B04C-4F2E412E7A0A}" type="sibTrans" cxnId="{64DF5212-B239-4A06-9C1A-C319F693A078}">
      <dgm:prSet/>
      <dgm:spPr/>
      <dgm:t>
        <a:bodyPr/>
        <a:lstStyle/>
        <a:p>
          <a:endParaRPr lang="ru-RU"/>
        </a:p>
      </dgm:t>
    </dgm:pt>
    <dgm:pt modelId="{AEDEA829-5175-49B8-BFA3-B472212FEFFF}">
      <dgm:prSet phldrT="[Текст]" custT="1"/>
      <dgm:spPr/>
      <dgm:t>
        <a:bodyPr/>
        <a:lstStyle/>
        <a:p>
          <a:r>
            <a:rPr lang="ru-RU" sz="2000" b="1" smtClean="0">
              <a:latin typeface="Book Antiqua" pitchFamily="18" charset="0"/>
            </a:rPr>
            <a:t>«Управление муниципальными финансами и муниципальным долгом» -  </a:t>
          </a:r>
          <a:r>
            <a:rPr lang="en-US" sz="2000" b="1" smtClean="0">
              <a:latin typeface="Book Antiqua" pitchFamily="18" charset="0"/>
            </a:rPr>
            <a:t>239 221,0/237 690,7</a:t>
          </a:r>
          <a:r>
            <a:rPr lang="ru-RU" sz="2000" b="1" smtClean="0">
              <a:latin typeface="Book Antiqua" pitchFamily="18" charset="0"/>
            </a:rPr>
            <a:t>- </a:t>
          </a:r>
          <a:r>
            <a:rPr lang="en-US" sz="2000" b="1" smtClean="0">
              <a:latin typeface="Book Antiqua" pitchFamily="18" charset="0"/>
            </a:rPr>
            <a:t>99,4</a:t>
          </a:r>
          <a:r>
            <a:rPr lang="ru-RU" sz="2000" b="1" smtClean="0">
              <a:latin typeface="Book Antiqua" pitchFamily="18" charset="0"/>
            </a:rPr>
            <a:t>,0%</a:t>
          </a:r>
          <a:endParaRPr lang="ru-RU" sz="2000" b="1" dirty="0">
            <a:latin typeface="Book Antiqua" pitchFamily="18" charset="0"/>
          </a:endParaRPr>
        </a:p>
      </dgm:t>
    </dgm:pt>
    <dgm:pt modelId="{45CBA3FB-40B8-470A-82B8-F5B889BC5521}" type="sibTrans" cxnId="{DC9B095F-B2B6-4F25-A100-29B435A8F217}">
      <dgm:prSet/>
      <dgm:spPr/>
      <dgm:t>
        <a:bodyPr/>
        <a:lstStyle/>
        <a:p>
          <a:endParaRPr lang="ru-RU"/>
        </a:p>
      </dgm:t>
    </dgm:pt>
    <dgm:pt modelId="{200A42E5-1C33-48BD-957E-A8D3775151BD}" type="parTrans" cxnId="{DC9B095F-B2B6-4F25-A100-29B435A8F217}">
      <dgm:prSet/>
      <dgm:spPr/>
      <dgm:t>
        <a:bodyPr/>
        <a:lstStyle/>
        <a:p>
          <a:endParaRPr lang="ru-RU"/>
        </a:p>
      </dgm:t>
    </dgm:pt>
    <dgm:pt modelId="{BBA17A73-C91A-4ECD-A290-FB04C49EA022}">
      <dgm:prSet phldrT="[Текст]" custT="1"/>
      <dgm:spPr/>
      <dgm:t>
        <a:bodyPr/>
        <a:lstStyle/>
        <a:p>
          <a:r>
            <a:rPr lang="ru-RU" sz="2000" b="1" smtClean="0">
              <a:latin typeface="Book Antiqua" pitchFamily="18" charset="0"/>
            </a:rPr>
            <a:t>Современное образование Подпорожского района   - </a:t>
          </a:r>
        </a:p>
        <a:p>
          <a:r>
            <a:rPr lang="en-US" sz="2000" b="1" smtClean="0">
              <a:latin typeface="Book Antiqua" pitchFamily="18" charset="0"/>
            </a:rPr>
            <a:t>784 682,6</a:t>
          </a:r>
          <a:r>
            <a:rPr lang="ru-RU" sz="2000" b="1" smtClean="0">
              <a:latin typeface="Book Antiqua" pitchFamily="18" charset="0"/>
            </a:rPr>
            <a:t>/ </a:t>
          </a:r>
          <a:r>
            <a:rPr lang="en-US" sz="2000" b="1" smtClean="0">
              <a:latin typeface="Book Antiqua" pitchFamily="18" charset="0"/>
            </a:rPr>
            <a:t>768 559,9</a:t>
          </a:r>
          <a:r>
            <a:rPr lang="ru-RU" sz="2000" b="1" smtClean="0">
              <a:latin typeface="Book Antiqua" pitchFamily="18" charset="0"/>
            </a:rPr>
            <a:t>– 9</a:t>
          </a:r>
          <a:r>
            <a:rPr lang="en-US" sz="2000" b="1" smtClean="0">
              <a:latin typeface="Book Antiqua" pitchFamily="18" charset="0"/>
            </a:rPr>
            <a:t>7</a:t>
          </a:r>
          <a:r>
            <a:rPr lang="ru-RU" sz="2000" b="1" smtClean="0">
              <a:latin typeface="Book Antiqua" pitchFamily="18" charset="0"/>
            </a:rPr>
            <a:t>,</a:t>
          </a:r>
          <a:r>
            <a:rPr lang="en-US" sz="2000" b="1" smtClean="0">
              <a:latin typeface="Book Antiqua" pitchFamily="18" charset="0"/>
            </a:rPr>
            <a:t>9</a:t>
          </a:r>
          <a:r>
            <a:rPr lang="ru-RU" sz="2000" b="1" smtClean="0">
              <a:latin typeface="Book Antiqua" pitchFamily="18" charset="0"/>
            </a:rPr>
            <a:t>%</a:t>
          </a:r>
          <a:endParaRPr lang="ru-RU" sz="2000" b="1" dirty="0">
            <a:latin typeface="Book Antiqua" pitchFamily="18" charset="0"/>
          </a:endParaRPr>
        </a:p>
      </dgm:t>
    </dgm:pt>
    <dgm:pt modelId="{5DDF28F9-7FB8-45C7-9499-73442F40A6F7}" type="sibTrans" cxnId="{26C0CA8B-2DEF-4786-95CD-E133064BD380}">
      <dgm:prSet/>
      <dgm:spPr/>
      <dgm:t>
        <a:bodyPr/>
        <a:lstStyle/>
        <a:p>
          <a:endParaRPr lang="ru-RU" sz="2000" b="1">
            <a:solidFill>
              <a:srgbClr val="000000"/>
            </a:solidFill>
          </a:endParaRPr>
        </a:p>
      </dgm:t>
    </dgm:pt>
    <dgm:pt modelId="{B82C897E-8922-4D39-830C-BA9B5B839C8E}" type="parTrans" cxnId="{26C0CA8B-2DEF-4786-95CD-E133064BD380}">
      <dgm:prSet/>
      <dgm:spPr/>
      <dgm:t>
        <a:bodyPr/>
        <a:lstStyle/>
        <a:p>
          <a:endParaRPr lang="ru-RU" sz="2000" b="1">
            <a:solidFill>
              <a:srgbClr val="000000"/>
            </a:solidFill>
          </a:endParaRPr>
        </a:p>
      </dgm:t>
    </dgm:pt>
    <dgm:pt modelId="{52B88AF3-BDD9-488A-A572-E422C42D5E5C}">
      <dgm:prSet phldrT="[Текст]"/>
      <dgm:spPr/>
      <dgm:t>
        <a:bodyPr/>
        <a:lstStyle/>
        <a:p>
          <a:r>
            <a:rPr lang="ru-RU" b="1" smtClean="0">
              <a:latin typeface="Book Antiqua" pitchFamily="18" charset="0"/>
            </a:rPr>
            <a:t>«Развитие молодежной политики, физической культуры и массового спорта»- </a:t>
          </a:r>
          <a:r>
            <a:rPr lang="en-US" b="1" smtClean="0">
              <a:latin typeface="Book Antiqua" pitchFamily="18" charset="0"/>
            </a:rPr>
            <a:t>23 268,8/23 197,3 -99,7</a:t>
          </a:r>
          <a:r>
            <a:rPr lang="ru-RU" b="1" smtClean="0">
              <a:latin typeface="Book Antiqua" pitchFamily="18" charset="0"/>
            </a:rPr>
            <a:t>%</a:t>
          </a:r>
          <a:endParaRPr lang="ru-RU" b="1" dirty="0">
            <a:latin typeface="Book Antiqua" pitchFamily="18" charset="0"/>
          </a:endParaRPr>
        </a:p>
      </dgm:t>
    </dgm:pt>
    <dgm:pt modelId="{2A5AE8A8-B186-468E-83E9-5A438ACF59A8}" type="sibTrans" cxnId="{75F77CDC-50F5-4E62-973E-5B879AC3D0BE}">
      <dgm:prSet/>
      <dgm:spPr/>
      <dgm:t>
        <a:bodyPr/>
        <a:lstStyle/>
        <a:p>
          <a:endParaRPr lang="ru-RU"/>
        </a:p>
      </dgm:t>
    </dgm:pt>
    <dgm:pt modelId="{3D49C36A-EFD7-4C7F-A034-3AD53AC5DCAD}" type="parTrans" cxnId="{75F77CDC-50F5-4E62-973E-5B879AC3D0BE}">
      <dgm:prSet/>
      <dgm:spPr/>
      <dgm:t>
        <a:bodyPr/>
        <a:lstStyle/>
        <a:p>
          <a:endParaRPr lang="ru-RU"/>
        </a:p>
      </dgm:t>
    </dgm:pt>
    <dgm:pt modelId="{C3B0E00F-0F1D-4C5C-A070-BE17CFB18FA7}" type="pres">
      <dgm:prSet presAssocID="{A30878FE-9CE1-4A96-8669-89C751D2F22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5AA6ED-52F8-483A-BAC5-385C13BD5883}" type="pres">
      <dgm:prSet presAssocID="{907349B9-26EC-4318-8D26-2849639F7859}" presName="composite" presStyleCnt="0"/>
      <dgm:spPr/>
      <dgm:t>
        <a:bodyPr/>
        <a:lstStyle/>
        <a:p>
          <a:endParaRPr lang="ru-RU"/>
        </a:p>
      </dgm:t>
    </dgm:pt>
    <dgm:pt modelId="{D57E69A7-B90B-4C67-BACE-CA5FC7CB7DBC}" type="pres">
      <dgm:prSet presAssocID="{907349B9-26EC-4318-8D26-2849639F7859}" presName="imgShp" presStyleLbl="fgImgPlace1" presStyleIdx="0" presStyleCnt="5" custScaleX="1319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390C153-1F38-4AFC-B02E-E3275C3CF0BC}" type="pres">
      <dgm:prSet presAssocID="{907349B9-26EC-4318-8D26-2849639F785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C64CF-DDBA-4D43-8E84-72B188663FB1}" type="pres">
      <dgm:prSet presAssocID="{68228689-4424-4BAC-B04C-4F2E412E7A0A}" presName="spacing" presStyleCnt="0"/>
      <dgm:spPr/>
      <dgm:t>
        <a:bodyPr/>
        <a:lstStyle/>
        <a:p>
          <a:endParaRPr lang="ru-RU"/>
        </a:p>
      </dgm:t>
    </dgm:pt>
    <dgm:pt modelId="{6449FE10-5C81-424B-8F13-FFB52046CC52}" type="pres">
      <dgm:prSet presAssocID="{855E74D9-C1EA-4F9C-B7EB-48A67AB1023D}" presName="composite" presStyleCnt="0"/>
      <dgm:spPr/>
      <dgm:t>
        <a:bodyPr/>
        <a:lstStyle/>
        <a:p>
          <a:endParaRPr lang="ru-RU"/>
        </a:p>
      </dgm:t>
    </dgm:pt>
    <dgm:pt modelId="{7E10BA84-A82D-4747-8FCD-CA42D31E5FA3}" type="pres">
      <dgm:prSet presAssocID="{855E74D9-C1EA-4F9C-B7EB-48A67AB1023D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BB7C2B2-66A7-4F82-B767-3B109678956F}" type="pres">
      <dgm:prSet presAssocID="{855E74D9-C1EA-4F9C-B7EB-48A67AB1023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F7132-2250-4C01-9323-143DC12255DB}" type="pres">
      <dgm:prSet presAssocID="{E434AACD-0D99-4DF9-A1C3-E22DB0394EBE}" presName="spacing" presStyleCnt="0"/>
      <dgm:spPr/>
      <dgm:t>
        <a:bodyPr/>
        <a:lstStyle/>
        <a:p>
          <a:endParaRPr lang="ru-RU"/>
        </a:p>
      </dgm:t>
    </dgm:pt>
    <dgm:pt modelId="{2F36B2E1-7A96-4F0C-9A87-D6C241F3E39F}" type="pres">
      <dgm:prSet presAssocID="{52B88AF3-BDD9-488A-A572-E422C42D5E5C}" presName="composite" presStyleCnt="0"/>
      <dgm:spPr/>
      <dgm:t>
        <a:bodyPr/>
        <a:lstStyle/>
        <a:p>
          <a:endParaRPr lang="ru-RU"/>
        </a:p>
      </dgm:t>
    </dgm:pt>
    <dgm:pt modelId="{D9806C77-76FA-4F3A-9F71-23652D09F276}" type="pres">
      <dgm:prSet presAssocID="{52B88AF3-BDD9-488A-A572-E422C42D5E5C}" presName="imgShp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9E9D56B-AD22-47FE-8D08-C0CB08A3B5E1}" type="pres">
      <dgm:prSet presAssocID="{52B88AF3-BDD9-488A-A572-E422C42D5E5C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B9268-D167-4F44-8E19-2103F244B13A}" type="pres">
      <dgm:prSet presAssocID="{2A5AE8A8-B186-468E-83E9-5A438ACF59A8}" presName="spacing" presStyleCnt="0"/>
      <dgm:spPr/>
      <dgm:t>
        <a:bodyPr/>
        <a:lstStyle/>
        <a:p>
          <a:endParaRPr lang="ru-RU"/>
        </a:p>
      </dgm:t>
    </dgm:pt>
    <dgm:pt modelId="{A8EFB4AE-1F08-41EA-B482-68EFABA7BD3B}" type="pres">
      <dgm:prSet presAssocID="{AEDEA829-5175-49B8-BFA3-B472212FEFFF}" presName="composite" presStyleCnt="0"/>
      <dgm:spPr/>
      <dgm:t>
        <a:bodyPr/>
        <a:lstStyle/>
        <a:p>
          <a:endParaRPr lang="ru-RU"/>
        </a:p>
      </dgm:t>
    </dgm:pt>
    <dgm:pt modelId="{725CF465-6274-4C39-9D88-7914C49D1238}" type="pres">
      <dgm:prSet presAssocID="{AEDEA829-5175-49B8-BFA3-B472212FEFFF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3DE27C9-1D08-429A-807E-382BA4DD3615}" type="pres">
      <dgm:prSet presAssocID="{AEDEA829-5175-49B8-BFA3-B472212FEFF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22D2D-6001-412A-BA15-31F87025B3F2}" type="pres">
      <dgm:prSet presAssocID="{45CBA3FB-40B8-470A-82B8-F5B889BC5521}" presName="spacing" presStyleCnt="0"/>
      <dgm:spPr/>
      <dgm:t>
        <a:bodyPr/>
        <a:lstStyle/>
        <a:p>
          <a:endParaRPr lang="ru-RU"/>
        </a:p>
      </dgm:t>
    </dgm:pt>
    <dgm:pt modelId="{0B506509-4607-4815-9C08-1F398B323219}" type="pres">
      <dgm:prSet presAssocID="{BBA17A73-C91A-4ECD-A290-FB04C49EA022}" presName="composite" presStyleCnt="0"/>
      <dgm:spPr/>
      <dgm:t>
        <a:bodyPr/>
        <a:lstStyle/>
        <a:p>
          <a:endParaRPr lang="ru-RU"/>
        </a:p>
      </dgm:t>
    </dgm:pt>
    <dgm:pt modelId="{85E00B36-4AE0-48D6-B109-96D1C41045EF}" type="pres">
      <dgm:prSet presAssocID="{BBA17A73-C91A-4ECD-A290-FB04C49EA022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7C3A8CB-1FFD-4FE1-97AB-D9E25B5E2DB5}" type="pres">
      <dgm:prSet presAssocID="{BBA17A73-C91A-4ECD-A290-FB04C49EA02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9FF22D-143C-4E08-BDA8-FAF2DC905BB2}" type="presOf" srcId="{907349B9-26EC-4318-8D26-2849639F7859}" destId="{D390C153-1F38-4AFC-B02E-E3275C3CF0BC}" srcOrd="0" destOrd="0" presId="urn:microsoft.com/office/officeart/2005/8/layout/vList3"/>
    <dgm:cxn modelId="{DC9B095F-B2B6-4F25-A100-29B435A8F217}" srcId="{A30878FE-9CE1-4A96-8669-89C751D2F22E}" destId="{AEDEA829-5175-49B8-BFA3-B472212FEFFF}" srcOrd="3" destOrd="0" parTransId="{200A42E5-1C33-48BD-957E-A8D3775151BD}" sibTransId="{45CBA3FB-40B8-470A-82B8-F5B889BC5521}"/>
    <dgm:cxn modelId="{213544D3-F1AA-44F0-BF8F-05131E11834A}" type="presOf" srcId="{52B88AF3-BDD9-488A-A572-E422C42D5E5C}" destId="{09E9D56B-AD22-47FE-8D08-C0CB08A3B5E1}" srcOrd="0" destOrd="0" presId="urn:microsoft.com/office/officeart/2005/8/layout/vList3"/>
    <dgm:cxn modelId="{75F77CDC-50F5-4E62-973E-5B879AC3D0BE}" srcId="{A30878FE-9CE1-4A96-8669-89C751D2F22E}" destId="{52B88AF3-BDD9-488A-A572-E422C42D5E5C}" srcOrd="2" destOrd="0" parTransId="{3D49C36A-EFD7-4C7F-A034-3AD53AC5DCAD}" sibTransId="{2A5AE8A8-B186-468E-83E9-5A438ACF59A8}"/>
    <dgm:cxn modelId="{26C0CA8B-2DEF-4786-95CD-E133064BD380}" srcId="{A30878FE-9CE1-4A96-8669-89C751D2F22E}" destId="{BBA17A73-C91A-4ECD-A290-FB04C49EA022}" srcOrd="4" destOrd="0" parTransId="{B82C897E-8922-4D39-830C-BA9B5B839C8E}" sibTransId="{5DDF28F9-7FB8-45C7-9499-73442F40A6F7}"/>
    <dgm:cxn modelId="{013D8C73-0EE2-4870-AC28-8545399673C3}" type="presOf" srcId="{A30878FE-9CE1-4A96-8669-89C751D2F22E}" destId="{C3B0E00F-0F1D-4C5C-A070-BE17CFB18FA7}" srcOrd="0" destOrd="0" presId="urn:microsoft.com/office/officeart/2005/8/layout/vList3"/>
    <dgm:cxn modelId="{C7DDB00E-9CED-4C32-9BCF-DB38F5D5C705}" type="presOf" srcId="{AEDEA829-5175-49B8-BFA3-B472212FEFFF}" destId="{33DE27C9-1D08-429A-807E-382BA4DD3615}" srcOrd="0" destOrd="0" presId="urn:microsoft.com/office/officeart/2005/8/layout/vList3"/>
    <dgm:cxn modelId="{875DE9D7-F52C-4A2B-BA4B-715EDBC4AF33}" type="presOf" srcId="{BBA17A73-C91A-4ECD-A290-FB04C49EA022}" destId="{07C3A8CB-1FFD-4FE1-97AB-D9E25B5E2DB5}" srcOrd="0" destOrd="0" presId="urn:microsoft.com/office/officeart/2005/8/layout/vList3"/>
    <dgm:cxn modelId="{64DF5212-B239-4A06-9C1A-C319F693A078}" srcId="{A30878FE-9CE1-4A96-8669-89C751D2F22E}" destId="{907349B9-26EC-4318-8D26-2849639F7859}" srcOrd="0" destOrd="0" parTransId="{0936E120-5D2F-4067-8A27-EEE298050723}" sibTransId="{68228689-4424-4BAC-B04C-4F2E412E7A0A}"/>
    <dgm:cxn modelId="{51486626-949B-4323-82AB-B9D4C828DBD8}" type="presOf" srcId="{855E74D9-C1EA-4F9C-B7EB-48A67AB1023D}" destId="{0BB7C2B2-66A7-4F82-B767-3B109678956F}" srcOrd="0" destOrd="0" presId="urn:microsoft.com/office/officeart/2005/8/layout/vList3"/>
    <dgm:cxn modelId="{01960FA4-3AA2-4E73-BA8D-34113376D9BF}" srcId="{A30878FE-9CE1-4A96-8669-89C751D2F22E}" destId="{855E74D9-C1EA-4F9C-B7EB-48A67AB1023D}" srcOrd="1" destOrd="0" parTransId="{6141B82C-62E8-4A1E-8204-34E88EE02D76}" sibTransId="{E434AACD-0D99-4DF9-A1C3-E22DB0394EBE}"/>
    <dgm:cxn modelId="{28F6BF4C-80EF-4899-BC23-0C0C64A1CF36}" type="presParOf" srcId="{C3B0E00F-0F1D-4C5C-A070-BE17CFB18FA7}" destId="{9A5AA6ED-52F8-483A-BAC5-385C13BD5883}" srcOrd="0" destOrd="0" presId="urn:microsoft.com/office/officeart/2005/8/layout/vList3"/>
    <dgm:cxn modelId="{838ABF57-437C-42A8-BC37-BE61A4ED23B9}" type="presParOf" srcId="{9A5AA6ED-52F8-483A-BAC5-385C13BD5883}" destId="{D57E69A7-B90B-4C67-BACE-CA5FC7CB7DBC}" srcOrd="0" destOrd="0" presId="urn:microsoft.com/office/officeart/2005/8/layout/vList3"/>
    <dgm:cxn modelId="{C5A49B20-98C0-4C35-AFF1-92C0FB242C83}" type="presParOf" srcId="{9A5AA6ED-52F8-483A-BAC5-385C13BD5883}" destId="{D390C153-1F38-4AFC-B02E-E3275C3CF0BC}" srcOrd="1" destOrd="0" presId="urn:microsoft.com/office/officeart/2005/8/layout/vList3"/>
    <dgm:cxn modelId="{8F8A7A7A-50B2-468D-B896-01060E56757D}" type="presParOf" srcId="{C3B0E00F-0F1D-4C5C-A070-BE17CFB18FA7}" destId="{FF0C64CF-DDBA-4D43-8E84-72B188663FB1}" srcOrd="1" destOrd="0" presId="urn:microsoft.com/office/officeart/2005/8/layout/vList3"/>
    <dgm:cxn modelId="{8F9F220F-9A20-4DA1-A575-8A472A8F9518}" type="presParOf" srcId="{C3B0E00F-0F1D-4C5C-A070-BE17CFB18FA7}" destId="{6449FE10-5C81-424B-8F13-FFB52046CC52}" srcOrd="2" destOrd="0" presId="urn:microsoft.com/office/officeart/2005/8/layout/vList3"/>
    <dgm:cxn modelId="{6C67B9C7-5DC5-4107-BF5D-04A3A1E4ADBF}" type="presParOf" srcId="{6449FE10-5C81-424B-8F13-FFB52046CC52}" destId="{7E10BA84-A82D-4747-8FCD-CA42D31E5FA3}" srcOrd="0" destOrd="0" presId="urn:microsoft.com/office/officeart/2005/8/layout/vList3"/>
    <dgm:cxn modelId="{AF0D7239-C14C-469F-93C9-86AAF276909F}" type="presParOf" srcId="{6449FE10-5C81-424B-8F13-FFB52046CC52}" destId="{0BB7C2B2-66A7-4F82-B767-3B109678956F}" srcOrd="1" destOrd="0" presId="urn:microsoft.com/office/officeart/2005/8/layout/vList3"/>
    <dgm:cxn modelId="{57D1A8CC-4C27-433F-A21B-C7F50FE883DB}" type="presParOf" srcId="{C3B0E00F-0F1D-4C5C-A070-BE17CFB18FA7}" destId="{2A0F7132-2250-4C01-9323-143DC12255DB}" srcOrd="3" destOrd="0" presId="urn:microsoft.com/office/officeart/2005/8/layout/vList3"/>
    <dgm:cxn modelId="{2A73B978-DD8F-4CE7-9470-02001E5F430A}" type="presParOf" srcId="{C3B0E00F-0F1D-4C5C-A070-BE17CFB18FA7}" destId="{2F36B2E1-7A96-4F0C-9A87-D6C241F3E39F}" srcOrd="4" destOrd="0" presId="urn:microsoft.com/office/officeart/2005/8/layout/vList3"/>
    <dgm:cxn modelId="{C331C5F7-3252-42E2-B249-999B846561AD}" type="presParOf" srcId="{2F36B2E1-7A96-4F0C-9A87-D6C241F3E39F}" destId="{D9806C77-76FA-4F3A-9F71-23652D09F276}" srcOrd="0" destOrd="0" presId="urn:microsoft.com/office/officeart/2005/8/layout/vList3"/>
    <dgm:cxn modelId="{B5552A88-4EDF-4DA7-BF1F-E438EE26BFB9}" type="presParOf" srcId="{2F36B2E1-7A96-4F0C-9A87-D6C241F3E39F}" destId="{09E9D56B-AD22-47FE-8D08-C0CB08A3B5E1}" srcOrd="1" destOrd="0" presId="urn:microsoft.com/office/officeart/2005/8/layout/vList3"/>
    <dgm:cxn modelId="{D2885EF7-8DFE-4B26-B370-E8ECE296BC0E}" type="presParOf" srcId="{C3B0E00F-0F1D-4C5C-A070-BE17CFB18FA7}" destId="{9AEB9268-D167-4F44-8E19-2103F244B13A}" srcOrd="5" destOrd="0" presId="urn:microsoft.com/office/officeart/2005/8/layout/vList3"/>
    <dgm:cxn modelId="{F09391E1-0F1D-4D7E-B67E-F2F0C31FA026}" type="presParOf" srcId="{C3B0E00F-0F1D-4C5C-A070-BE17CFB18FA7}" destId="{A8EFB4AE-1F08-41EA-B482-68EFABA7BD3B}" srcOrd="6" destOrd="0" presId="urn:microsoft.com/office/officeart/2005/8/layout/vList3"/>
    <dgm:cxn modelId="{02E945F8-FF5E-4065-A7CA-680ED20AF92D}" type="presParOf" srcId="{A8EFB4AE-1F08-41EA-B482-68EFABA7BD3B}" destId="{725CF465-6274-4C39-9D88-7914C49D1238}" srcOrd="0" destOrd="0" presId="urn:microsoft.com/office/officeart/2005/8/layout/vList3"/>
    <dgm:cxn modelId="{8B8C4D3B-0E3E-459E-834A-D624AF3BF768}" type="presParOf" srcId="{A8EFB4AE-1F08-41EA-B482-68EFABA7BD3B}" destId="{33DE27C9-1D08-429A-807E-382BA4DD3615}" srcOrd="1" destOrd="0" presId="urn:microsoft.com/office/officeart/2005/8/layout/vList3"/>
    <dgm:cxn modelId="{88F83B85-7B1E-4C52-9DFE-B8AB245ED8B6}" type="presParOf" srcId="{C3B0E00F-0F1D-4C5C-A070-BE17CFB18FA7}" destId="{6A222D2D-6001-412A-BA15-31F87025B3F2}" srcOrd="7" destOrd="0" presId="urn:microsoft.com/office/officeart/2005/8/layout/vList3"/>
    <dgm:cxn modelId="{22AB6FB6-F71B-4EBF-87E6-27A955959985}" type="presParOf" srcId="{C3B0E00F-0F1D-4C5C-A070-BE17CFB18FA7}" destId="{0B506509-4607-4815-9C08-1F398B323219}" srcOrd="8" destOrd="0" presId="urn:microsoft.com/office/officeart/2005/8/layout/vList3"/>
    <dgm:cxn modelId="{D447B76A-4225-46B9-ACC4-979A2B05BBB5}" type="presParOf" srcId="{0B506509-4607-4815-9C08-1F398B323219}" destId="{85E00B36-4AE0-48D6-B109-96D1C41045EF}" srcOrd="0" destOrd="0" presId="urn:microsoft.com/office/officeart/2005/8/layout/vList3"/>
    <dgm:cxn modelId="{B6BA848B-DE44-494B-8273-913E5A2777E4}" type="presParOf" srcId="{0B506509-4607-4815-9C08-1F398B323219}" destId="{07C3A8CB-1FFD-4FE1-97AB-D9E25B5E2D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0878FE-9CE1-4A96-8669-89C751D2F22E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18D9B43-03BB-4536-8A64-7BF7E064039A}">
      <dgm:prSet phldrT="[Текст]" custT="1"/>
      <dgm:spPr/>
      <dgm:t>
        <a:bodyPr/>
        <a:lstStyle/>
        <a:p>
          <a:r>
            <a:rPr lang="ru-RU" sz="2000" b="1" smtClean="0">
              <a:latin typeface="Book Antiqua" pitchFamily="18" charset="0"/>
            </a:rPr>
            <a:t>«Экономическое развитие Подпорожского муниципального района»- </a:t>
          </a:r>
        </a:p>
        <a:p>
          <a:r>
            <a:rPr lang="en-US" sz="2000" b="1" smtClean="0">
              <a:latin typeface="Book Antiqua" pitchFamily="18" charset="0"/>
            </a:rPr>
            <a:t>8 325,2</a:t>
          </a:r>
          <a:r>
            <a:rPr lang="ru-RU" sz="2000" b="1" smtClean="0">
              <a:latin typeface="Book Antiqua" pitchFamily="18" charset="0"/>
            </a:rPr>
            <a:t>/ </a:t>
          </a:r>
          <a:r>
            <a:rPr lang="en-US" sz="2000" b="1" smtClean="0">
              <a:latin typeface="Book Antiqua" pitchFamily="18" charset="0"/>
            </a:rPr>
            <a:t>7 843,6</a:t>
          </a:r>
          <a:r>
            <a:rPr lang="ru-RU" sz="2000" b="1" smtClean="0">
              <a:latin typeface="Book Antiqua" pitchFamily="18" charset="0"/>
            </a:rPr>
            <a:t>– 9</a:t>
          </a:r>
          <a:r>
            <a:rPr lang="en-US" sz="2000" b="1" smtClean="0">
              <a:latin typeface="Book Antiqua" pitchFamily="18" charset="0"/>
            </a:rPr>
            <a:t>4</a:t>
          </a:r>
          <a:r>
            <a:rPr lang="ru-RU" sz="2000" b="1" smtClean="0">
              <a:latin typeface="Book Antiqua" pitchFamily="18" charset="0"/>
            </a:rPr>
            <a:t>,</a:t>
          </a:r>
          <a:r>
            <a:rPr lang="en-US" sz="2000" b="1" smtClean="0">
              <a:latin typeface="Book Antiqua" pitchFamily="18" charset="0"/>
            </a:rPr>
            <a:t>2</a:t>
          </a:r>
          <a:r>
            <a:rPr lang="ru-RU" sz="2000" b="1" smtClean="0">
              <a:latin typeface="Book Antiqua" pitchFamily="18" charset="0"/>
            </a:rPr>
            <a:t>%</a:t>
          </a:r>
          <a:endParaRPr lang="ru-RU" sz="2000" b="1" dirty="0">
            <a:latin typeface="Book Antiqua" pitchFamily="18" charset="0"/>
          </a:endParaRPr>
        </a:p>
      </dgm:t>
    </dgm:pt>
    <dgm:pt modelId="{49ED51D2-D6A2-4CF2-A069-67A90951AEFE}" type="parTrans" cxnId="{0BE9B5D4-6C0F-4767-A646-4306658443CB}">
      <dgm:prSet/>
      <dgm:spPr/>
      <dgm:t>
        <a:bodyPr/>
        <a:lstStyle/>
        <a:p>
          <a:endParaRPr lang="ru-RU"/>
        </a:p>
      </dgm:t>
    </dgm:pt>
    <dgm:pt modelId="{21F36702-38CD-4B2B-A9D1-7BF99BF18466}" type="sibTrans" cxnId="{0BE9B5D4-6C0F-4767-A646-4306658443CB}">
      <dgm:prSet/>
      <dgm:spPr/>
      <dgm:t>
        <a:bodyPr/>
        <a:lstStyle/>
        <a:p>
          <a:endParaRPr lang="ru-RU"/>
        </a:p>
      </dgm:t>
    </dgm:pt>
    <dgm:pt modelId="{2B2A87A9-398E-4129-9F56-F2F40F711E17}">
      <dgm:prSet phldrT="[Текст]" custT="1"/>
      <dgm:spPr/>
      <dgm:t>
        <a:bodyPr/>
        <a:lstStyle/>
        <a:p>
          <a:r>
            <a:rPr lang="ru-RU" sz="2400" b="1" smtClean="0">
              <a:latin typeface="Book Antiqua" pitchFamily="18" charset="0"/>
            </a:rPr>
            <a:t>«</a:t>
          </a:r>
          <a:r>
            <a:rPr lang="ru-RU" sz="2000" b="1" smtClean="0">
              <a:latin typeface="Book Antiqua" pitchFamily="18" charset="0"/>
            </a:rPr>
            <a:t>Управление муниципальной собственностью и земельными ресурсами» -</a:t>
          </a:r>
          <a:r>
            <a:rPr lang="en-US" sz="2000" b="1" smtClean="0">
              <a:latin typeface="Book Antiqua" pitchFamily="18" charset="0"/>
            </a:rPr>
            <a:t>670,0</a:t>
          </a:r>
          <a:r>
            <a:rPr lang="ru-RU" sz="2000" b="1" smtClean="0">
              <a:latin typeface="Book Antiqua" pitchFamily="18" charset="0"/>
            </a:rPr>
            <a:t>/ </a:t>
          </a:r>
          <a:r>
            <a:rPr lang="en-US" sz="2000" b="1" smtClean="0">
              <a:latin typeface="Book Antiqua" pitchFamily="18" charset="0"/>
            </a:rPr>
            <a:t>248</a:t>
          </a:r>
          <a:r>
            <a:rPr lang="ru-RU" sz="2000" b="1" smtClean="0">
              <a:latin typeface="Book Antiqua" pitchFamily="18" charset="0"/>
            </a:rPr>
            <a:t>,0 –</a:t>
          </a:r>
          <a:r>
            <a:rPr lang="en-US" sz="2000" b="1" smtClean="0">
              <a:latin typeface="Book Antiqua" pitchFamily="18" charset="0"/>
            </a:rPr>
            <a:t>37</a:t>
          </a:r>
          <a:r>
            <a:rPr lang="ru-RU" sz="2000" b="1" smtClean="0">
              <a:latin typeface="Book Antiqua" pitchFamily="18" charset="0"/>
            </a:rPr>
            <a:t>,0%</a:t>
          </a:r>
          <a:endParaRPr lang="ru-RU" sz="2000" b="1" dirty="0">
            <a:latin typeface="Book Antiqua" pitchFamily="18" charset="0"/>
          </a:endParaRPr>
        </a:p>
      </dgm:t>
    </dgm:pt>
    <dgm:pt modelId="{6FDD74F1-6C1A-4C65-9F29-B6D324B764DD}" type="parTrans" cxnId="{5EBB9BBD-AB1F-4660-B442-2E8505FE41B4}">
      <dgm:prSet/>
      <dgm:spPr/>
      <dgm:t>
        <a:bodyPr/>
        <a:lstStyle/>
        <a:p>
          <a:endParaRPr lang="ru-RU"/>
        </a:p>
      </dgm:t>
    </dgm:pt>
    <dgm:pt modelId="{8A7B7E1B-EA00-4CD0-8D89-6D2B5BA4A8DD}" type="sibTrans" cxnId="{5EBB9BBD-AB1F-4660-B442-2E8505FE41B4}">
      <dgm:prSet/>
      <dgm:spPr/>
      <dgm:t>
        <a:bodyPr/>
        <a:lstStyle/>
        <a:p>
          <a:endParaRPr lang="ru-RU"/>
        </a:p>
      </dgm:t>
    </dgm:pt>
    <dgm:pt modelId="{A4EB2BD5-88B9-430E-8D7E-346A2454551B}">
      <dgm:prSet phldrT="[Текст]" custT="1"/>
      <dgm:spPr/>
      <dgm:t>
        <a:bodyPr/>
        <a:lstStyle/>
        <a:p>
          <a:r>
            <a:rPr lang="ru-RU" sz="2200" b="1" smtClean="0">
              <a:latin typeface="Book Antiqua" pitchFamily="18" charset="0"/>
            </a:rPr>
            <a:t>«Устойчивое общественное  развитие Подпорожского района» – 2 </a:t>
          </a:r>
          <a:r>
            <a:rPr lang="en-US" sz="2200" b="1" smtClean="0">
              <a:latin typeface="Book Antiqua" pitchFamily="18" charset="0"/>
            </a:rPr>
            <a:t>375</a:t>
          </a:r>
          <a:r>
            <a:rPr lang="ru-RU" sz="2200" b="1" smtClean="0">
              <a:latin typeface="Book Antiqua" pitchFamily="18" charset="0"/>
            </a:rPr>
            <a:t>,</a:t>
          </a:r>
          <a:r>
            <a:rPr lang="en-US" sz="2200" b="1" smtClean="0">
              <a:latin typeface="Book Antiqua" pitchFamily="18" charset="0"/>
            </a:rPr>
            <a:t>2</a:t>
          </a:r>
          <a:r>
            <a:rPr lang="ru-RU" sz="2200" b="1" smtClean="0">
              <a:latin typeface="Book Antiqua" pitchFamily="18" charset="0"/>
            </a:rPr>
            <a:t>/2</a:t>
          </a:r>
          <a:r>
            <a:rPr lang="en-US" sz="2200" b="1" smtClean="0">
              <a:latin typeface="Book Antiqua" pitchFamily="18" charset="0"/>
            </a:rPr>
            <a:t> 269,7</a:t>
          </a:r>
          <a:r>
            <a:rPr lang="ru-RU" sz="2200" b="1" smtClean="0">
              <a:latin typeface="Book Antiqua" pitchFamily="18" charset="0"/>
            </a:rPr>
            <a:t> - 9</a:t>
          </a:r>
          <a:r>
            <a:rPr lang="en-US" sz="2200" b="1" smtClean="0">
              <a:latin typeface="Book Antiqua" pitchFamily="18" charset="0"/>
            </a:rPr>
            <a:t>5</a:t>
          </a:r>
          <a:r>
            <a:rPr lang="ru-RU" sz="2200" b="1" smtClean="0">
              <a:latin typeface="Book Antiqua" pitchFamily="18" charset="0"/>
            </a:rPr>
            <a:t>,</a:t>
          </a:r>
          <a:r>
            <a:rPr lang="en-US" sz="2200" b="1" smtClean="0">
              <a:latin typeface="Book Antiqua" pitchFamily="18" charset="0"/>
            </a:rPr>
            <a:t>6</a:t>
          </a:r>
          <a:r>
            <a:rPr lang="ru-RU" sz="2200" b="1" smtClean="0">
              <a:latin typeface="Book Antiqua" pitchFamily="18" charset="0"/>
            </a:rPr>
            <a:t>%</a:t>
          </a:r>
          <a:endParaRPr lang="ru-RU" sz="2200" b="1" dirty="0">
            <a:latin typeface="Book Antiqua" pitchFamily="18" charset="0"/>
          </a:endParaRPr>
        </a:p>
      </dgm:t>
    </dgm:pt>
    <dgm:pt modelId="{8D6CC440-4139-4164-B8DE-46076193D400}" type="sibTrans" cxnId="{501D3BDF-1874-4AC7-B410-E07DC99466C3}">
      <dgm:prSet/>
      <dgm:spPr/>
      <dgm:t>
        <a:bodyPr/>
        <a:lstStyle/>
        <a:p>
          <a:endParaRPr lang="ru-RU"/>
        </a:p>
      </dgm:t>
    </dgm:pt>
    <dgm:pt modelId="{E55BD813-534E-4C53-B378-6ED12B1E9E4A}" type="parTrans" cxnId="{501D3BDF-1874-4AC7-B410-E07DC99466C3}">
      <dgm:prSet/>
      <dgm:spPr/>
      <dgm:t>
        <a:bodyPr/>
        <a:lstStyle/>
        <a:p>
          <a:endParaRPr lang="ru-RU"/>
        </a:p>
      </dgm:t>
    </dgm:pt>
    <dgm:pt modelId="{022DE388-67E7-439C-B47A-3224559A8623}">
      <dgm:prSet/>
      <dgm:spPr/>
      <dgm:t>
        <a:bodyPr/>
        <a:lstStyle/>
        <a:p>
          <a:r>
            <a:rPr lang="ru-RU" b="1" smtClean="0">
              <a:latin typeface="Book Antiqua" pitchFamily="18" charset="0"/>
            </a:rPr>
            <a:t>«Социальная поддержка отдельных категорий граждан в Подпорожском районе»  -  </a:t>
          </a:r>
          <a:r>
            <a:rPr lang="en-US" b="1" smtClean="0">
              <a:latin typeface="Book Antiqua" pitchFamily="18" charset="0"/>
            </a:rPr>
            <a:t>70 156,2</a:t>
          </a:r>
          <a:r>
            <a:rPr lang="ru-RU" b="1" smtClean="0">
              <a:latin typeface="Book Antiqua" pitchFamily="18" charset="0"/>
            </a:rPr>
            <a:t>/ </a:t>
          </a:r>
          <a:r>
            <a:rPr lang="en-US" b="1" smtClean="0">
              <a:latin typeface="Book Antiqua" pitchFamily="18" charset="0"/>
            </a:rPr>
            <a:t>64 948,9</a:t>
          </a:r>
          <a:r>
            <a:rPr lang="ru-RU" b="1" smtClean="0">
              <a:latin typeface="Book Antiqua" pitchFamily="18" charset="0"/>
            </a:rPr>
            <a:t>– 9</a:t>
          </a:r>
          <a:r>
            <a:rPr lang="en-US" b="1" smtClean="0">
              <a:latin typeface="Book Antiqua" pitchFamily="18" charset="0"/>
            </a:rPr>
            <a:t>2</a:t>
          </a:r>
          <a:r>
            <a:rPr lang="ru-RU" b="1" smtClean="0">
              <a:latin typeface="Book Antiqua" pitchFamily="18" charset="0"/>
            </a:rPr>
            <a:t>,</a:t>
          </a:r>
          <a:r>
            <a:rPr lang="en-US" b="1" smtClean="0">
              <a:latin typeface="Book Antiqua" pitchFamily="18" charset="0"/>
            </a:rPr>
            <a:t>6</a:t>
          </a:r>
          <a:r>
            <a:rPr lang="ru-RU" b="1" smtClean="0">
              <a:latin typeface="Book Antiqua" pitchFamily="18" charset="0"/>
            </a:rPr>
            <a:t>%</a:t>
          </a:r>
          <a:endParaRPr lang="ru-RU" b="1" dirty="0">
            <a:latin typeface="Book Antiqua" pitchFamily="18" charset="0"/>
          </a:endParaRPr>
        </a:p>
      </dgm:t>
    </dgm:pt>
    <dgm:pt modelId="{87F34D02-8D88-43EA-A8DC-1F869FA6705E}" type="parTrans" cxnId="{420A9274-A2E3-450C-BD04-8D5BF1571D11}">
      <dgm:prSet/>
      <dgm:spPr/>
      <dgm:t>
        <a:bodyPr/>
        <a:lstStyle/>
        <a:p>
          <a:endParaRPr lang="ru-RU"/>
        </a:p>
      </dgm:t>
    </dgm:pt>
    <dgm:pt modelId="{20BC2951-CD96-445C-8869-FE028DEAF5C8}" type="sibTrans" cxnId="{420A9274-A2E3-450C-BD04-8D5BF1571D11}">
      <dgm:prSet/>
      <dgm:spPr/>
      <dgm:t>
        <a:bodyPr/>
        <a:lstStyle/>
        <a:p>
          <a:endParaRPr lang="ru-RU"/>
        </a:p>
      </dgm:t>
    </dgm:pt>
    <dgm:pt modelId="{69F5AD69-18A5-483D-8084-F3574A38A879}">
      <dgm:prSet phldrT="[Текст]"/>
      <dgm:spPr/>
      <dgm:t>
        <a:bodyPr/>
        <a:lstStyle/>
        <a:p>
          <a:r>
            <a:rPr lang="ru-RU" b="1" dirty="0" smtClean="0">
              <a:latin typeface="Book Antiqua" pitchFamily="18" charset="0"/>
            </a:rPr>
            <a:t>«Безопасность Подпорожского муниципального района»-  </a:t>
          </a:r>
          <a:r>
            <a:rPr lang="en-US" b="1" dirty="0" smtClean="0">
              <a:latin typeface="Book Antiqua" pitchFamily="18" charset="0"/>
            </a:rPr>
            <a:t>9 565,5/ 9 332,6</a:t>
          </a:r>
          <a:r>
            <a:rPr lang="ru-RU" b="1" dirty="0" smtClean="0">
              <a:latin typeface="Book Antiqua" pitchFamily="18" charset="0"/>
            </a:rPr>
            <a:t>- 9</a:t>
          </a:r>
          <a:r>
            <a:rPr lang="en-US" b="1" dirty="0" smtClean="0">
              <a:latin typeface="Book Antiqua" pitchFamily="18" charset="0"/>
            </a:rPr>
            <a:t>7</a:t>
          </a:r>
          <a:r>
            <a:rPr lang="ru-RU" b="1" dirty="0" smtClean="0">
              <a:latin typeface="Book Antiqua" pitchFamily="18" charset="0"/>
            </a:rPr>
            <a:t>,</a:t>
          </a:r>
          <a:r>
            <a:rPr lang="en-US" b="1" dirty="0" smtClean="0">
              <a:latin typeface="Book Antiqua" pitchFamily="18" charset="0"/>
            </a:rPr>
            <a:t>6</a:t>
          </a:r>
          <a:r>
            <a:rPr lang="ru-RU" b="1" dirty="0" smtClean="0">
              <a:latin typeface="Book Antiqua" pitchFamily="18" charset="0"/>
            </a:rPr>
            <a:t>%</a:t>
          </a:r>
          <a:endParaRPr lang="ru-RU" b="1" dirty="0">
            <a:latin typeface="Book Antiqua" pitchFamily="18" charset="0"/>
          </a:endParaRPr>
        </a:p>
      </dgm:t>
    </dgm:pt>
    <dgm:pt modelId="{D5080B3E-E5B3-4DE3-8405-5731FB4617D6}" type="parTrans" cxnId="{2D02DC19-1384-4265-9263-E79E3DBDE4DD}">
      <dgm:prSet/>
      <dgm:spPr/>
      <dgm:t>
        <a:bodyPr/>
        <a:lstStyle/>
        <a:p>
          <a:endParaRPr lang="ru-RU"/>
        </a:p>
      </dgm:t>
    </dgm:pt>
    <dgm:pt modelId="{18B4763A-FE9A-43E3-84E5-69DB948226E8}" type="sibTrans" cxnId="{2D02DC19-1384-4265-9263-E79E3DBDE4DD}">
      <dgm:prSet/>
      <dgm:spPr/>
      <dgm:t>
        <a:bodyPr/>
        <a:lstStyle/>
        <a:p>
          <a:endParaRPr lang="ru-RU"/>
        </a:p>
      </dgm:t>
    </dgm:pt>
    <dgm:pt modelId="{BF543D52-E95F-435C-B8F5-91F6C00A8875}" type="pres">
      <dgm:prSet presAssocID="{A30878FE-9CE1-4A96-8669-89C751D2F22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82E459-AF14-4BE6-9E1B-9A75AC4120ED}" type="pres">
      <dgm:prSet presAssocID="{69F5AD69-18A5-483D-8084-F3574A38A879}" presName="composite" presStyleCnt="0"/>
      <dgm:spPr/>
      <dgm:t>
        <a:bodyPr/>
        <a:lstStyle/>
        <a:p>
          <a:endParaRPr lang="ru-RU"/>
        </a:p>
      </dgm:t>
    </dgm:pt>
    <dgm:pt modelId="{800E660D-F065-4882-B189-9DB829AF6E56}" type="pres">
      <dgm:prSet presAssocID="{69F5AD69-18A5-483D-8084-F3574A38A879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F6F393-5C1D-4A9F-A808-B50C24394C6B}" type="pres">
      <dgm:prSet presAssocID="{69F5AD69-18A5-483D-8084-F3574A38A87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D49EE-D034-47D6-89A7-3EFEC5EA0347}" type="pres">
      <dgm:prSet presAssocID="{18B4763A-FE9A-43E3-84E5-69DB948226E8}" presName="spacing" presStyleCnt="0"/>
      <dgm:spPr/>
      <dgm:t>
        <a:bodyPr/>
        <a:lstStyle/>
        <a:p>
          <a:endParaRPr lang="ru-RU"/>
        </a:p>
      </dgm:t>
    </dgm:pt>
    <dgm:pt modelId="{3B51D033-4BC5-4007-BB5B-4CB87B710EA8}" type="pres">
      <dgm:prSet presAssocID="{A4EB2BD5-88B9-430E-8D7E-346A2454551B}" presName="composite" presStyleCnt="0"/>
      <dgm:spPr/>
      <dgm:t>
        <a:bodyPr/>
        <a:lstStyle/>
        <a:p>
          <a:endParaRPr lang="ru-RU"/>
        </a:p>
      </dgm:t>
    </dgm:pt>
    <dgm:pt modelId="{AFAE2EBB-4E94-450D-A55E-F6B8D6A0FD5B}" type="pres">
      <dgm:prSet presAssocID="{A4EB2BD5-88B9-430E-8D7E-346A2454551B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E1AF4C3-C86E-4D5E-9914-E6CCD51509A2}" type="pres">
      <dgm:prSet presAssocID="{A4EB2BD5-88B9-430E-8D7E-346A2454551B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5FC26-326C-4566-9CCE-9B78FC368C62}" type="pres">
      <dgm:prSet presAssocID="{8D6CC440-4139-4164-B8DE-46076193D400}" presName="spacing" presStyleCnt="0"/>
      <dgm:spPr/>
      <dgm:t>
        <a:bodyPr/>
        <a:lstStyle/>
        <a:p>
          <a:endParaRPr lang="ru-RU"/>
        </a:p>
      </dgm:t>
    </dgm:pt>
    <dgm:pt modelId="{A88B2748-7C5E-4D92-B266-424CF40FB4CC}" type="pres">
      <dgm:prSet presAssocID="{618D9B43-03BB-4536-8A64-7BF7E064039A}" presName="composite" presStyleCnt="0"/>
      <dgm:spPr/>
      <dgm:t>
        <a:bodyPr/>
        <a:lstStyle/>
        <a:p>
          <a:endParaRPr lang="ru-RU"/>
        </a:p>
      </dgm:t>
    </dgm:pt>
    <dgm:pt modelId="{C75A224D-23C6-464A-A635-E7BBCB2A59E5}" type="pres">
      <dgm:prSet presAssocID="{618D9B43-03BB-4536-8A64-7BF7E064039A}" presName="imgShp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6D03702-1623-482E-BE4E-25DC885CA1DE}" type="pres">
      <dgm:prSet presAssocID="{618D9B43-03BB-4536-8A64-7BF7E064039A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94FC6-2825-45FC-B7AB-D0DF2209A918}" type="pres">
      <dgm:prSet presAssocID="{21F36702-38CD-4B2B-A9D1-7BF99BF18466}" presName="spacing" presStyleCnt="0"/>
      <dgm:spPr/>
      <dgm:t>
        <a:bodyPr/>
        <a:lstStyle/>
        <a:p>
          <a:endParaRPr lang="ru-RU"/>
        </a:p>
      </dgm:t>
    </dgm:pt>
    <dgm:pt modelId="{DFCD7EBD-1E07-40A0-93AB-D8FD4855FF15}" type="pres">
      <dgm:prSet presAssocID="{022DE388-67E7-439C-B47A-3224559A8623}" presName="composite" presStyleCnt="0"/>
      <dgm:spPr/>
      <dgm:t>
        <a:bodyPr/>
        <a:lstStyle/>
        <a:p>
          <a:endParaRPr lang="ru-RU"/>
        </a:p>
      </dgm:t>
    </dgm:pt>
    <dgm:pt modelId="{3E2A9C40-A7C6-4E69-A524-5E75794F4F22}" type="pres">
      <dgm:prSet presAssocID="{022DE388-67E7-439C-B47A-3224559A8623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DE196D4-EFAC-45F0-B287-FB8610AA0C75}" type="pres">
      <dgm:prSet presAssocID="{022DE388-67E7-439C-B47A-3224559A8623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576DC-F776-4485-982A-23A39D43EE88}" type="pres">
      <dgm:prSet presAssocID="{20BC2951-CD96-445C-8869-FE028DEAF5C8}" presName="spacing" presStyleCnt="0"/>
      <dgm:spPr/>
      <dgm:t>
        <a:bodyPr/>
        <a:lstStyle/>
        <a:p>
          <a:endParaRPr lang="ru-RU"/>
        </a:p>
      </dgm:t>
    </dgm:pt>
    <dgm:pt modelId="{475E50C2-8306-4117-863A-944153CAB19C}" type="pres">
      <dgm:prSet presAssocID="{2B2A87A9-398E-4129-9F56-F2F40F711E17}" presName="composite" presStyleCnt="0"/>
      <dgm:spPr/>
      <dgm:t>
        <a:bodyPr/>
        <a:lstStyle/>
        <a:p>
          <a:endParaRPr lang="ru-RU"/>
        </a:p>
      </dgm:t>
    </dgm:pt>
    <dgm:pt modelId="{63E7E60B-83F7-445A-A153-7C94BAEE214F}" type="pres">
      <dgm:prSet presAssocID="{2B2A87A9-398E-4129-9F56-F2F40F711E17}" presName="imgShp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D8889C0-5394-4444-8336-5B6155876C06}" type="pres">
      <dgm:prSet presAssocID="{2B2A87A9-398E-4129-9F56-F2F40F711E1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87542B-897D-4F9C-B03D-1E70B6910516}" type="presOf" srcId="{2B2A87A9-398E-4129-9F56-F2F40F711E17}" destId="{8D8889C0-5394-4444-8336-5B6155876C06}" srcOrd="0" destOrd="0" presId="urn:microsoft.com/office/officeart/2005/8/layout/vList3"/>
    <dgm:cxn modelId="{FCC30D68-6250-44A1-8D42-0C47CD422D5B}" type="presOf" srcId="{022DE388-67E7-439C-B47A-3224559A8623}" destId="{3DE196D4-EFAC-45F0-B287-FB8610AA0C75}" srcOrd="0" destOrd="0" presId="urn:microsoft.com/office/officeart/2005/8/layout/vList3"/>
    <dgm:cxn modelId="{5EBB9BBD-AB1F-4660-B442-2E8505FE41B4}" srcId="{A30878FE-9CE1-4A96-8669-89C751D2F22E}" destId="{2B2A87A9-398E-4129-9F56-F2F40F711E17}" srcOrd="4" destOrd="0" parTransId="{6FDD74F1-6C1A-4C65-9F29-B6D324B764DD}" sibTransId="{8A7B7E1B-EA00-4CD0-8D89-6D2B5BA4A8DD}"/>
    <dgm:cxn modelId="{0BE9B5D4-6C0F-4767-A646-4306658443CB}" srcId="{A30878FE-9CE1-4A96-8669-89C751D2F22E}" destId="{618D9B43-03BB-4536-8A64-7BF7E064039A}" srcOrd="2" destOrd="0" parTransId="{49ED51D2-D6A2-4CF2-A069-67A90951AEFE}" sibTransId="{21F36702-38CD-4B2B-A9D1-7BF99BF18466}"/>
    <dgm:cxn modelId="{2D02DC19-1384-4265-9263-E79E3DBDE4DD}" srcId="{A30878FE-9CE1-4A96-8669-89C751D2F22E}" destId="{69F5AD69-18A5-483D-8084-F3574A38A879}" srcOrd="0" destOrd="0" parTransId="{D5080B3E-E5B3-4DE3-8405-5731FB4617D6}" sibTransId="{18B4763A-FE9A-43E3-84E5-69DB948226E8}"/>
    <dgm:cxn modelId="{70B2451C-F5BC-4679-B863-BA8A23ABBDB2}" type="presOf" srcId="{A4EB2BD5-88B9-430E-8D7E-346A2454551B}" destId="{2E1AF4C3-C86E-4D5E-9914-E6CCD51509A2}" srcOrd="0" destOrd="0" presId="urn:microsoft.com/office/officeart/2005/8/layout/vList3"/>
    <dgm:cxn modelId="{501D3BDF-1874-4AC7-B410-E07DC99466C3}" srcId="{A30878FE-9CE1-4A96-8669-89C751D2F22E}" destId="{A4EB2BD5-88B9-430E-8D7E-346A2454551B}" srcOrd="1" destOrd="0" parTransId="{E55BD813-534E-4C53-B378-6ED12B1E9E4A}" sibTransId="{8D6CC440-4139-4164-B8DE-46076193D400}"/>
    <dgm:cxn modelId="{22B2FCD0-E6B7-45C3-8891-8B2F0E7F5C99}" type="presOf" srcId="{69F5AD69-18A5-483D-8084-F3574A38A879}" destId="{28F6F393-5C1D-4A9F-A808-B50C24394C6B}" srcOrd="0" destOrd="0" presId="urn:microsoft.com/office/officeart/2005/8/layout/vList3"/>
    <dgm:cxn modelId="{D9A30B8C-26CD-4252-B3F6-CC04044E6F1B}" type="presOf" srcId="{618D9B43-03BB-4536-8A64-7BF7E064039A}" destId="{56D03702-1623-482E-BE4E-25DC885CA1DE}" srcOrd="0" destOrd="0" presId="urn:microsoft.com/office/officeart/2005/8/layout/vList3"/>
    <dgm:cxn modelId="{420A9274-A2E3-450C-BD04-8D5BF1571D11}" srcId="{A30878FE-9CE1-4A96-8669-89C751D2F22E}" destId="{022DE388-67E7-439C-B47A-3224559A8623}" srcOrd="3" destOrd="0" parTransId="{87F34D02-8D88-43EA-A8DC-1F869FA6705E}" sibTransId="{20BC2951-CD96-445C-8869-FE028DEAF5C8}"/>
    <dgm:cxn modelId="{F0D69B17-9E0C-4CF4-A93A-93BD2A17D36A}" type="presOf" srcId="{A30878FE-9CE1-4A96-8669-89C751D2F22E}" destId="{BF543D52-E95F-435C-B8F5-91F6C00A8875}" srcOrd="0" destOrd="0" presId="urn:microsoft.com/office/officeart/2005/8/layout/vList3"/>
    <dgm:cxn modelId="{E9562CC5-34E4-4382-AB50-B1E668A4BC1F}" type="presParOf" srcId="{BF543D52-E95F-435C-B8F5-91F6C00A8875}" destId="{FA82E459-AF14-4BE6-9E1B-9A75AC4120ED}" srcOrd="0" destOrd="0" presId="urn:microsoft.com/office/officeart/2005/8/layout/vList3"/>
    <dgm:cxn modelId="{37C445A7-D835-4617-A487-DCF1839D3B0C}" type="presParOf" srcId="{FA82E459-AF14-4BE6-9E1B-9A75AC4120ED}" destId="{800E660D-F065-4882-B189-9DB829AF6E56}" srcOrd="0" destOrd="0" presId="urn:microsoft.com/office/officeart/2005/8/layout/vList3"/>
    <dgm:cxn modelId="{8AF8895E-3694-4D20-AD1B-E4800A12DA4D}" type="presParOf" srcId="{FA82E459-AF14-4BE6-9E1B-9A75AC4120ED}" destId="{28F6F393-5C1D-4A9F-A808-B50C24394C6B}" srcOrd="1" destOrd="0" presId="urn:microsoft.com/office/officeart/2005/8/layout/vList3"/>
    <dgm:cxn modelId="{B28343E8-4D72-468B-BCAD-14D2B662F0A0}" type="presParOf" srcId="{BF543D52-E95F-435C-B8F5-91F6C00A8875}" destId="{31AD49EE-D034-47D6-89A7-3EFEC5EA0347}" srcOrd="1" destOrd="0" presId="urn:microsoft.com/office/officeart/2005/8/layout/vList3"/>
    <dgm:cxn modelId="{0551B436-AB7F-4E94-98CC-1CB63AE0CF83}" type="presParOf" srcId="{BF543D52-E95F-435C-B8F5-91F6C00A8875}" destId="{3B51D033-4BC5-4007-BB5B-4CB87B710EA8}" srcOrd="2" destOrd="0" presId="urn:microsoft.com/office/officeart/2005/8/layout/vList3"/>
    <dgm:cxn modelId="{2FE9E7EA-430C-4733-94C0-7BED78651BAF}" type="presParOf" srcId="{3B51D033-4BC5-4007-BB5B-4CB87B710EA8}" destId="{AFAE2EBB-4E94-450D-A55E-F6B8D6A0FD5B}" srcOrd="0" destOrd="0" presId="urn:microsoft.com/office/officeart/2005/8/layout/vList3"/>
    <dgm:cxn modelId="{C4080EDA-46F7-4051-8D7C-99201B2D00C2}" type="presParOf" srcId="{3B51D033-4BC5-4007-BB5B-4CB87B710EA8}" destId="{2E1AF4C3-C86E-4D5E-9914-E6CCD51509A2}" srcOrd="1" destOrd="0" presId="urn:microsoft.com/office/officeart/2005/8/layout/vList3"/>
    <dgm:cxn modelId="{6BF1A65D-E93E-4C69-B323-0378E97EC57F}" type="presParOf" srcId="{BF543D52-E95F-435C-B8F5-91F6C00A8875}" destId="{D455FC26-326C-4566-9CCE-9B78FC368C62}" srcOrd="3" destOrd="0" presId="urn:microsoft.com/office/officeart/2005/8/layout/vList3"/>
    <dgm:cxn modelId="{E92B24FC-EA77-4D8D-A5C6-FC3CA23009EF}" type="presParOf" srcId="{BF543D52-E95F-435C-B8F5-91F6C00A8875}" destId="{A88B2748-7C5E-4D92-B266-424CF40FB4CC}" srcOrd="4" destOrd="0" presId="urn:microsoft.com/office/officeart/2005/8/layout/vList3"/>
    <dgm:cxn modelId="{06968C5D-24BE-40E1-B77D-5A7340BE50DB}" type="presParOf" srcId="{A88B2748-7C5E-4D92-B266-424CF40FB4CC}" destId="{C75A224D-23C6-464A-A635-E7BBCB2A59E5}" srcOrd="0" destOrd="0" presId="urn:microsoft.com/office/officeart/2005/8/layout/vList3"/>
    <dgm:cxn modelId="{82C95EB6-A4F6-4372-AF63-3BABB8D95A1F}" type="presParOf" srcId="{A88B2748-7C5E-4D92-B266-424CF40FB4CC}" destId="{56D03702-1623-482E-BE4E-25DC885CA1DE}" srcOrd="1" destOrd="0" presId="urn:microsoft.com/office/officeart/2005/8/layout/vList3"/>
    <dgm:cxn modelId="{8B05D719-E58F-44F0-BF81-9F316DB566AA}" type="presParOf" srcId="{BF543D52-E95F-435C-B8F5-91F6C00A8875}" destId="{0D694FC6-2825-45FC-B7AB-D0DF2209A918}" srcOrd="5" destOrd="0" presId="urn:microsoft.com/office/officeart/2005/8/layout/vList3"/>
    <dgm:cxn modelId="{E420C2C0-A789-49E5-A4C6-D910B60634FB}" type="presParOf" srcId="{BF543D52-E95F-435C-B8F5-91F6C00A8875}" destId="{DFCD7EBD-1E07-40A0-93AB-D8FD4855FF15}" srcOrd="6" destOrd="0" presId="urn:microsoft.com/office/officeart/2005/8/layout/vList3"/>
    <dgm:cxn modelId="{50084F99-4CCB-44FE-BEDA-F5542222FA69}" type="presParOf" srcId="{DFCD7EBD-1E07-40A0-93AB-D8FD4855FF15}" destId="{3E2A9C40-A7C6-4E69-A524-5E75794F4F22}" srcOrd="0" destOrd="0" presId="urn:microsoft.com/office/officeart/2005/8/layout/vList3"/>
    <dgm:cxn modelId="{361200FE-AE62-4C2B-843E-E7FAA995AEDF}" type="presParOf" srcId="{DFCD7EBD-1E07-40A0-93AB-D8FD4855FF15}" destId="{3DE196D4-EFAC-45F0-B287-FB8610AA0C75}" srcOrd="1" destOrd="0" presId="urn:microsoft.com/office/officeart/2005/8/layout/vList3"/>
    <dgm:cxn modelId="{8F24985B-ABEC-4C72-9F35-B23053075D55}" type="presParOf" srcId="{BF543D52-E95F-435C-B8F5-91F6C00A8875}" destId="{B67576DC-F776-4485-982A-23A39D43EE88}" srcOrd="7" destOrd="0" presId="urn:microsoft.com/office/officeart/2005/8/layout/vList3"/>
    <dgm:cxn modelId="{5C64AFD1-553C-4E74-9478-0C387010BD3C}" type="presParOf" srcId="{BF543D52-E95F-435C-B8F5-91F6C00A8875}" destId="{475E50C2-8306-4117-863A-944153CAB19C}" srcOrd="8" destOrd="0" presId="urn:microsoft.com/office/officeart/2005/8/layout/vList3"/>
    <dgm:cxn modelId="{7C00B738-4532-4769-AA17-3D3221F042F6}" type="presParOf" srcId="{475E50C2-8306-4117-863A-944153CAB19C}" destId="{63E7E60B-83F7-445A-A153-7C94BAEE214F}" srcOrd="0" destOrd="0" presId="urn:microsoft.com/office/officeart/2005/8/layout/vList3"/>
    <dgm:cxn modelId="{87373441-4352-4518-BD2F-3D2BEDD9D7C9}" type="presParOf" srcId="{475E50C2-8306-4117-863A-944153CAB19C}" destId="{8D8889C0-5394-4444-8336-5B6155876C0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210BB0-0A5E-4F42-BFC1-C0ABB93723D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342660-6339-45B0-B6EC-7B3BF19630C6}">
      <dgm:prSet phldrT="[Текст]"/>
      <dgm:spPr/>
      <dgm:t>
        <a:bodyPr/>
        <a:lstStyle/>
        <a:p>
          <a:pPr algn="just"/>
          <a:r>
            <a:rPr lang="ru-RU" sz="1700" dirty="0" smtClean="0"/>
            <a:t>В рамках мероприятий «Создание условий для осуществления транспортного обслуживания населения», в целях укрепления материально-технической базы автотранспортного предприятия</a:t>
          </a:r>
          <a:endParaRPr lang="ru-RU" sz="1700" dirty="0"/>
        </a:p>
      </dgm:t>
    </dgm:pt>
    <dgm:pt modelId="{F2636C7B-A154-4008-973A-63D10D939ADB}" type="parTrans" cxnId="{08BD7433-8178-4988-9165-0A5BEA2498D1}">
      <dgm:prSet/>
      <dgm:spPr/>
      <dgm:t>
        <a:bodyPr/>
        <a:lstStyle/>
        <a:p>
          <a:endParaRPr lang="ru-RU"/>
        </a:p>
      </dgm:t>
    </dgm:pt>
    <dgm:pt modelId="{CD1F6E56-92E2-49C3-AE98-3E21278A087F}" type="sibTrans" cxnId="{08BD7433-8178-4988-9165-0A5BEA2498D1}">
      <dgm:prSet/>
      <dgm:spPr/>
      <dgm:t>
        <a:bodyPr/>
        <a:lstStyle/>
        <a:p>
          <a:endParaRPr lang="ru-RU"/>
        </a:p>
      </dgm:t>
    </dgm:pt>
    <dgm:pt modelId="{8E3EBA5C-5E63-41C3-8850-1D538A0A100A}">
      <dgm:prSet phldrT="[Текст]" custT="1"/>
      <dgm:spPr/>
      <dgm:t>
        <a:bodyPr/>
        <a:lstStyle/>
        <a:p>
          <a:pPr algn="just"/>
          <a:r>
            <a:rPr lang="ru-RU" sz="1700" dirty="0" smtClean="0">
              <a:solidFill>
                <a:schemeClr val="bg2"/>
              </a:solidFill>
            </a:rPr>
            <a:t>Приобретен автобус ПАЗ-320455-04 стоимостью  6877,4 тыс. руб.</a:t>
          </a:r>
          <a:endParaRPr lang="ru-RU" sz="1700" dirty="0">
            <a:solidFill>
              <a:schemeClr val="bg2"/>
            </a:solidFill>
          </a:endParaRPr>
        </a:p>
      </dgm:t>
    </dgm:pt>
    <dgm:pt modelId="{C0C8CCF9-B5B0-44CD-80F1-7846106ED8BA}" type="parTrans" cxnId="{E348BDB1-C5C5-4A5B-B561-9E47339BE328}">
      <dgm:prSet/>
      <dgm:spPr/>
      <dgm:t>
        <a:bodyPr/>
        <a:lstStyle/>
        <a:p>
          <a:endParaRPr lang="ru-RU"/>
        </a:p>
      </dgm:t>
    </dgm:pt>
    <dgm:pt modelId="{40352BFA-92A4-431A-A0F5-ECA48212DED4}" type="sibTrans" cxnId="{E348BDB1-C5C5-4A5B-B561-9E47339BE328}">
      <dgm:prSet/>
      <dgm:spPr/>
      <dgm:t>
        <a:bodyPr/>
        <a:lstStyle/>
        <a:p>
          <a:endParaRPr lang="ru-RU"/>
        </a:p>
      </dgm:t>
    </dgm:pt>
    <dgm:pt modelId="{06A17C23-815B-4B12-8F6F-11433BF98C2F}">
      <dgm:prSet phldrT="[Текст]"/>
      <dgm:spPr/>
      <dgm:t>
        <a:bodyPr/>
        <a:lstStyle/>
        <a:p>
          <a:pPr algn="just"/>
          <a:r>
            <a:rPr lang="ru-RU" b="1" i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rPr>
            <a:t>Бюджетные инвестиции на строительство Автостанции в г. Подпорожье, ул. Октябрят, д. 10 в рамках мероприятий федерального проекта составили 58 591,4,1 тыс. руб.                  ( 54 490,0 тыс. руб. средства областного бюджета,                 4 101,4 тыс. руб. средства бюджета района)  </a:t>
          </a:r>
          <a:endParaRPr lang="ru-RU" dirty="0">
            <a:solidFill>
              <a:schemeClr val="bg1"/>
            </a:solidFill>
          </a:endParaRPr>
        </a:p>
      </dgm:t>
    </dgm:pt>
    <dgm:pt modelId="{1D7CB1AE-7021-41F3-8B73-805D91963DC5}" type="sibTrans" cxnId="{954BFB7C-FC0C-4D48-9599-0C16F6E8A31E}">
      <dgm:prSet/>
      <dgm:spPr/>
      <dgm:t>
        <a:bodyPr/>
        <a:lstStyle/>
        <a:p>
          <a:endParaRPr lang="ru-RU"/>
        </a:p>
      </dgm:t>
    </dgm:pt>
    <dgm:pt modelId="{23D94B4B-A076-4014-86C6-F6223CBBAF68}" type="parTrans" cxnId="{954BFB7C-FC0C-4D48-9599-0C16F6E8A31E}">
      <dgm:prSet/>
      <dgm:spPr/>
      <dgm:t>
        <a:bodyPr/>
        <a:lstStyle/>
        <a:p>
          <a:endParaRPr lang="ru-RU"/>
        </a:p>
      </dgm:t>
    </dgm:pt>
    <dgm:pt modelId="{401F71FE-3048-4BD9-9244-5BFF777800FB}">
      <dgm:prSet phldrT="[Текст]"/>
      <dgm:spPr/>
      <dgm:t>
        <a:bodyPr/>
        <a:lstStyle/>
        <a:p>
          <a:r>
            <a:rPr lang="ru-RU" dirty="0" smtClean="0"/>
            <a:t>Автотранспортному предприятию предоставлена субсидия на финансовое обеспечение части затрат в целях приобретения 6 автобусов КАВЗ-4270, авансовый платеж за счет средств бюджета района составил 25 026,3 тыс. руб.</a:t>
          </a:r>
          <a:endParaRPr lang="ru-RU" dirty="0"/>
        </a:p>
      </dgm:t>
    </dgm:pt>
    <dgm:pt modelId="{89501F29-7789-42E3-AA85-CAF993A5F1E0}" type="sibTrans" cxnId="{EDE51E47-FCDB-4137-A44D-E34533AF46DD}">
      <dgm:prSet/>
      <dgm:spPr/>
      <dgm:t>
        <a:bodyPr/>
        <a:lstStyle/>
        <a:p>
          <a:endParaRPr lang="ru-RU"/>
        </a:p>
      </dgm:t>
    </dgm:pt>
    <dgm:pt modelId="{6B1AEC4C-E818-4A13-866C-6A44A2063F61}" type="parTrans" cxnId="{EDE51E47-FCDB-4137-A44D-E34533AF46DD}">
      <dgm:prSet/>
      <dgm:spPr/>
      <dgm:t>
        <a:bodyPr/>
        <a:lstStyle/>
        <a:p>
          <a:endParaRPr lang="ru-RU"/>
        </a:p>
      </dgm:t>
    </dgm:pt>
    <dgm:pt modelId="{CBD0658F-C554-4159-9F97-BB37F4958A7B}" type="pres">
      <dgm:prSet presAssocID="{BB210BB0-0A5E-4F42-BFC1-C0ABB93723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A5FF00-C68F-42B9-80BF-5B24820DF16E}" type="pres">
      <dgm:prSet presAssocID="{C3342660-6339-45B0-B6EC-7B3BF19630C6}" presName="comp" presStyleCnt="0"/>
      <dgm:spPr/>
    </dgm:pt>
    <dgm:pt modelId="{8F9CADA1-9DCC-43B9-84D9-B5BDBFB263B5}" type="pres">
      <dgm:prSet presAssocID="{C3342660-6339-45B0-B6EC-7B3BF19630C6}" presName="box" presStyleLbl="node1" presStyleIdx="0" presStyleCnt="3"/>
      <dgm:spPr/>
      <dgm:t>
        <a:bodyPr/>
        <a:lstStyle/>
        <a:p>
          <a:endParaRPr lang="ru-RU"/>
        </a:p>
      </dgm:t>
    </dgm:pt>
    <dgm:pt modelId="{57438F8A-8464-41B8-A79F-7EF810899D5D}" type="pres">
      <dgm:prSet presAssocID="{C3342660-6339-45B0-B6EC-7B3BF19630C6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49B905FD-D8CC-4819-95CA-CB5EFDC61738}" type="pres">
      <dgm:prSet presAssocID="{C3342660-6339-45B0-B6EC-7B3BF19630C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7A064-5678-47E6-8621-228F5E3ECADA}" type="pres">
      <dgm:prSet presAssocID="{CD1F6E56-92E2-49C3-AE98-3E21278A087F}" presName="spacer" presStyleCnt="0"/>
      <dgm:spPr/>
    </dgm:pt>
    <dgm:pt modelId="{3A972CFE-61FD-45A4-AA19-A0D68EB7DCE9}" type="pres">
      <dgm:prSet presAssocID="{401F71FE-3048-4BD9-9244-5BFF777800FB}" presName="comp" presStyleCnt="0"/>
      <dgm:spPr/>
    </dgm:pt>
    <dgm:pt modelId="{A024264B-364C-402D-BEAC-A1CC2CED04D4}" type="pres">
      <dgm:prSet presAssocID="{401F71FE-3048-4BD9-9244-5BFF777800FB}" presName="box" presStyleLbl="node1" presStyleIdx="1" presStyleCnt="3"/>
      <dgm:spPr/>
      <dgm:t>
        <a:bodyPr/>
        <a:lstStyle/>
        <a:p>
          <a:endParaRPr lang="ru-RU"/>
        </a:p>
      </dgm:t>
    </dgm:pt>
    <dgm:pt modelId="{B705E922-9804-4625-ABA4-43834968E6E2}" type="pres">
      <dgm:prSet presAssocID="{401F71FE-3048-4BD9-9244-5BFF777800FB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5BA6C3C2-9EF0-42AF-9327-BD78E6513511}" type="pres">
      <dgm:prSet presAssocID="{401F71FE-3048-4BD9-9244-5BFF777800F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F64E1-520D-4084-AAC5-D7C62DF13E90}" type="pres">
      <dgm:prSet presAssocID="{89501F29-7789-42E3-AA85-CAF993A5F1E0}" presName="spacer" presStyleCnt="0"/>
      <dgm:spPr/>
    </dgm:pt>
    <dgm:pt modelId="{E9A59DFE-1BF1-4CFE-B66B-447642DB7962}" type="pres">
      <dgm:prSet presAssocID="{06A17C23-815B-4B12-8F6F-11433BF98C2F}" presName="comp" presStyleCnt="0"/>
      <dgm:spPr/>
    </dgm:pt>
    <dgm:pt modelId="{58EA6007-F1B5-4FDA-A305-6F96AD2B96B5}" type="pres">
      <dgm:prSet presAssocID="{06A17C23-815B-4B12-8F6F-11433BF98C2F}" presName="box" presStyleLbl="node1" presStyleIdx="2" presStyleCnt="3" custScaleX="100000"/>
      <dgm:spPr/>
      <dgm:t>
        <a:bodyPr/>
        <a:lstStyle/>
        <a:p>
          <a:endParaRPr lang="ru-RU"/>
        </a:p>
      </dgm:t>
    </dgm:pt>
    <dgm:pt modelId="{F95824F1-D271-4023-A17A-320DD4B0D384}" type="pres">
      <dgm:prSet presAssocID="{06A17C23-815B-4B12-8F6F-11433BF98C2F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D1A5275-F974-4A97-BD57-0D6F206078EA}" type="pres">
      <dgm:prSet presAssocID="{06A17C23-815B-4B12-8F6F-11433BF98C2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BD7433-8178-4988-9165-0A5BEA2498D1}" srcId="{BB210BB0-0A5E-4F42-BFC1-C0ABB93723D2}" destId="{C3342660-6339-45B0-B6EC-7B3BF19630C6}" srcOrd="0" destOrd="0" parTransId="{F2636C7B-A154-4008-973A-63D10D939ADB}" sibTransId="{CD1F6E56-92E2-49C3-AE98-3E21278A087F}"/>
    <dgm:cxn modelId="{87F92B93-9025-4405-9B18-67FDC1E1755C}" type="presOf" srcId="{8E3EBA5C-5E63-41C3-8850-1D538A0A100A}" destId="{8F9CADA1-9DCC-43B9-84D9-B5BDBFB263B5}" srcOrd="0" destOrd="1" presId="urn:microsoft.com/office/officeart/2005/8/layout/vList4"/>
    <dgm:cxn modelId="{17A5EB4A-E056-4F20-B1AA-A44A33894803}" type="presOf" srcId="{401F71FE-3048-4BD9-9244-5BFF777800FB}" destId="{A024264B-364C-402D-BEAC-A1CC2CED04D4}" srcOrd="0" destOrd="0" presId="urn:microsoft.com/office/officeart/2005/8/layout/vList4"/>
    <dgm:cxn modelId="{EDE51E47-FCDB-4137-A44D-E34533AF46DD}" srcId="{BB210BB0-0A5E-4F42-BFC1-C0ABB93723D2}" destId="{401F71FE-3048-4BD9-9244-5BFF777800FB}" srcOrd="1" destOrd="0" parTransId="{6B1AEC4C-E818-4A13-866C-6A44A2063F61}" sibTransId="{89501F29-7789-42E3-AA85-CAF993A5F1E0}"/>
    <dgm:cxn modelId="{76EACFA2-E31E-4D07-BFCE-7882D1DDE8FE}" type="presOf" srcId="{401F71FE-3048-4BD9-9244-5BFF777800FB}" destId="{5BA6C3C2-9EF0-42AF-9327-BD78E6513511}" srcOrd="1" destOrd="0" presId="urn:microsoft.com/office/officeart/2005/8/layout/vList4"/>
    <dgm:cxn modelId="{1C083834-793C-45A0-BF5D-ED0AB225F0FF}" type="presOf" srcId="{06A17C23-815B-4B12-8F6F-11433BF98C2F}" destId="{0D1A5275-F974-4A97-BD57-0D6F206078EA}" srcOrd="1" destOrd="0" presId="urn:microsoft.com/office/officeart/2005/8/layout/vList4"/>
    <dgm:cxn modelId="{047F8D81-2541-4B04-B7C6-C97B259F268A}" type="presOf" srcId="{C3342660-6339-45B0-B6EC-7B3BF19630C6}" destId="{8F9CADA1-9DCC-43B9-84D9-B5BDBFB263B5}" srcOrd="0" destOrd="0" presId="urn:microsoft.com/office/officeart/2005/8/layout/vList4"/>
    <dgm:cxn modelId="{651C9163-194D-4CDE-A274-1F539E0DC05C}" type="presOf" srcId="{C3342660-6339-45B0-B6EC-7B3BF19630C6}" destId="{49B905FD-D8CC-4819-95CA-CB5EFDC61738}" srcOrd="1" destOrd="0" presId="urn:microsoft.com/office/officeart/2005/8/layout/vList4"/>
    <dgm:cxn modelId="{65E83A7D-68BC-4D61-87A9-DB1193CC0696}" type="presOf" srcId="{BB210BB0-0A5E-4F42-BFC1-C0ABB93723D2}" destId="{CBD0658F-C554-4159-9F97-BB37F4958A7B}" srcOrd="0" destOrd="0" presId="urn:microsoft.com/office/officeart/2005/8/layout/vList4"/>
    <dgm:cxn modelId="{954BFB7C-FC0C-4D48-9599-0C16F6E8A31E}" srcId="{BB210BB0-0A5E-4F42-BFC1-C0ABB93723D2}" destId="{06A17C23-815B-4B12-8F6F-11433BF98C2F}" srcOrd="2" destOrd="0" parTransId="{23D94B4B-A076-4014-86C6-F6223CBBAF68}" sibTransId="{1D7CB1AE-7021-41F3-8B73-805D91963DC5}"/>
    <dgm:cxn modelId="{A3A50EA8-AA4A-4981-978B-02629ECBC528}" type="presOf" srcId="{8E3EBA5C-5E63-41C3-8850-1D538A0A100A}" destId="{49B905FD-D8CC-4819-95CA-CB5EFDC61738}" srcOrd="1" destOrd="1" presId="urn:microsoft.com/office/officeart/2005/8/layout/vList4"/>
    <dgm:cxn modelId="{E348BDB1-C5C5-4A5B-B561-9E47339BE328}" srcId="{C3342660-6339-45B0-B6EC-7B3BF19630C6}" destId="{8E3EBA5C-5E63-41C3-8850-1D538A0A100A}" srcOrd="0" destOrd="0" parTransId="{C0C8CCF9-B5B0-44CD-80F1-7846106ED8BA}" sibTransId="{40352BFA-92A4-431A-A0F5-ECA48212DED4}"/>
    <dgm:cxn modelId="{B34AE2B1-0B71-4B2F-A477-F52E16F228A9}" type="presOf" srcId="{06A17C23-815B-4B12-8F6F-11433BF98C2F}" destId="{58EA6007-F1B5-4FDA-A305-6F96AD2B96B5}" srcOrd="0" destOrd="0" presId="urn:microsoft.com/office/officeart/2005/8/layout/vList4"/>
    <dgm:cxn modelId="{E006EC18-1E06-4616-A484-CF308BC8ABD8}" type="presParOf" srcId="{CBD0658F-C554-4159-9F97-BB37F4958A7B}" destId="{1CA5FF00-C68F-42B9-80BF-5B24820DF16E}" srcOrd="0" destOrd="0" presId="urn:microsoft.com/office/officeart/2005/8/layout/vList4"/>
    <dgm:cxn modelId="{3D6CF97D-CB62-433C-8FE7-A7619640CC36}" type="presParOf" srcId="{1CA5FF00-C68F-42B9-80BF-5B24820DF16E}" destId="{8F9CADA1-9DCC-43B9-84D9-B5BDBFB263B5}" srcOrd="0" destOrd="0" presId="urn:microsoft.com/office/officeart/2005/8/layout/vList4"/>
    <dgm:cxn modelId="{39F9C603-21CC-4AA6-8F80-19209D75105F}" type="presParOf" srcId="{1CA5FF00-C68F-42B9-80BF-5B24820DF16E}" destId="{57438F8A-8464-41B8-A79F-7EF810899D5D}" srcOrd="1" destOrd="0" presId="urn:microsoft.com/office/officeart/2005/8/layout/vList4"/>
    <dgm:cxn modelId="{6961111D-071A-4555-B99B-7DF4894B6A9C}" type="presParOf" srcId="{1CA5FF00-C68F-42B9-80BF-5B24820DF16E}" destId="{49B905FD-D8CC-4819-95CA-CB5EFDC61738}" srcOrd="2" destOrd="0" presId="urn:microsoft.com/office/officeart/2005/8/layout/vList4"/>
    <dgm:cxn modelId="{70C1244B-B1B0-4E6E-B6CB-41A218B6CE7A}" type="presParOf" srcId="{CBD0658F-C554-4159-9F97-BB37F4958A7B}" destId="{B9F7A064-5678-47E6-8621-228F5E3ECADA}" srcOrd="1" destOrd="0" presId="urn:microsoft.com/office/officeart/2005/8/layout/vList4"/>
    <dgm:cxn modelId="{9CE60765-1E4D-4E43-9050-DCB16D04E5A3}" type="presParOf" srcId="{CBD0658F-C554-4159-9F97-BB37F4958A7B}" destId="{3A972CFE-61FD-45A4-AA19-A0D68EB7DCE9}" srcOrd="2" destOrd="0" presId="urn:microsoft.com/office/officeart/2005/8/layout/vList4"/>
    <dgm:cxn modelId="{A67F2238-C3E2-464E-A949-DB0C2257E03A}" type="presParOf" srcId="{3A972CFE-61FD-45A4-AA19-A0D68EB7DCE9}" destId="{A024264B-364C-402D-BEAC-A1CC2CED04D4}" srcOrd="0" destOrd="0" presId="urn:microsoft.com/office/officeart/2005/8/layout/vList4"/>
    <dgm:cxn modelId="{9DF168D5-2355-437C-9ABA-49AC3B5332DD}" type="presParOf" srcId="{3A972CFE-61FD-45A4-AA19-A0D68EB7DCE9}" destId="{B705E922-9804-4625-ABA4-43834968E6E2}" srcOrd="1" destOrd="0" presId="urn:microsoft.com/office/officeart/2005/8/layout/vList4"/>
    <dgm:cxn modelId="{05BAA519-670C-4A15-9FA5-B9E46D196B76}" type="presParOf" srcId="{3A972CFE-61FD-45A4-AA19-A0D68EB7DCE9}" destId="{5BA6C3C2-9EF0-42AF-9327-BD78E6513511}" srcOrd="2" destOrd="0" presId="urn:microsoft.com/office/officeart/2005/8/layout/vList4"/>
    <dgm:cxn modelId="{E6C9B801-18C6-4D9E-8D75-5426D0D81115}" type="presParOf" srcId="{CBD0658F-C554-4159-9F97-BB37F4958A7B}" destId="{041F64E1-520D-4084-AAC5-D7C62DF13E90}" srcOrd="3" destOrd="0" presId="urn:microsoft.com/office/officeart/2005/8/layout/vList4"/>
    <dgm:cxn modelId="{B52C63CE-0F68-47A6-885F-CEECA340A0BE}" type="presParOf" srcId="{CBD0658F-C554-4159-9F97-BB37F4958A7B}" destId="{E9A59DFE-1BF1-4CFE-B66B-447642DB7962}" srcOrd="4" destOrd="0" presId="urn:microsoft.com/office/officeart/2005/8/layout/vList4"/>
    <dgm:cxn modelId="{4C0C067F-60BD-4E6C-8850-B1FB5EED4E30}" type="presParOf" srcId="{E9A59DFE-1BF1-4CFE-B66B-447642DB7962}" destId="{58EA6007-F1B5-4FDA-A305-6F96AD2B96B5}" srcOrd="0" destOrd="0" presId="urn:microsoft.com/office/officeart/2005/8/layout/vList4"/>
    <dgm:cxn modelId="{E5DF862D-68AA-4360-B4BF-B17AA6FC5940}" type="presParOf" srcId="{E9A59DFE-1BF1-4CFE-B66B-447642DB7962}" destId="{F95824F1-D271-4023-A17A-320DD4B0D384}" srcOrd="1" destOrd="0" presId="urn:microsoft.com/office/officeart/2005/8/layout/vList4"/>
    <dgm:cxn modelId="{D7B2F994-E0DD-46B2-BE04-FC636AA53851}" type="presParOf" srcId="{E9A59DFE-1BF1-4CFE-B66B-447642DB7962}" destId="{0D1A5275-F974-4A97-BD57-0D6F206078E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5A694-BAB1-4099-B47F-09E87B48074F}">
      <dsp:nvSpPr>
        <dsp:cNvPr id="0" name=""/>
        <dsp:cNvSpPr/>
      </dsp:nvSpPr>
      <dsp:spPr>
        <a:xfrm rot="5400000">
          <a:off x="-209861" y="313872"/>
          <a:ext cx="1399078" cy="979355"/>
        </a:xfrm>
        <a:prstGeom prst="chevron">
          <a:avLst/>
        </a:prstGeom>
        <a:solidFill>
          <a:srgbClr val="00B05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2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593689"/>
        <a:ext cx="979355" cy="419723"/>
      </dsp:txXfrm>
    </dsp:sp>
    <dsp:sp modelId="{7A4ED3DB-93E4-404C-803F-A18D568AA704}">
      <dsp:nvSpPr>
        <dsp:cNvPr id="0" name=""/>
        <dsp:cNvSpPr/>
      </dsp:nvSpPr>
      <dsp:spPr>
        <a:xfrm rot="5400000">
          <a:off x="1988246" y="-666527"/>
          <a:ext cx="1089317" cy="24504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Публичные обсуждения целевых программ муниципального образования Подпорожского района (размещаются на сайте Администрации Подпорожского района)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307667" y="67228"/>
        <a:ext cx="2397299" cy="982965"/>
      </dsp:txXfrm>
    </dsp:sp>
    <dsp:sp modelId="{47CD549A-034C-4C5D-8732-083B190F40F6}">
      <dsp:nvSpPr>
        <dsp:cNvPr id="0" name=""/>
        <dsp:cNvSpPr/>
      </dsp:nvSpPr>
      <dsp:spPr>
        <a:xfrm rot="5400000">
          <a:off x="-209861" y="1522457"/>
          <a:ext cx="1399078" cy="979355"/>
        </a:xfrm>
        <a:prstGeom prst="chevron">
          <a:avLst/>
        </a:prstGeom>
        <a:solidFill>
          <a:srgbClr val="00B05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2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1802274"/>
        <a:ext cx="979355" cy="419723"/>
      </dsp:txXfrm>
    </dsp:sp>
    <dsp:sp modelId="{41B15AB1-9DB6-44FC-B49E-8FF7D75B1B9F}">
      <dsp:nvSpPr>
        <dsp:cNvPr id="0" name=""/>
        <dsp:cNvSpPr/>
      </dsp:nvSpPr>
      <dsp:spPr>
        <a:xfrm rot="5400000">
          <a:off x="2078203" y="410690"/>
          <a:ext cx="909401" cy="27132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Публичные слушания проекта Решения Совета депутатов Подпорожского района о  бюджете на очередной финансовый год  и плановый период (проходят в Совете депутатов Подпорожского района ежегодно в декабре)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76299" y="1356988"/>
        <a:ext cx="2668818" cy="820615"/>
      </dsp:txXfrm>
    </dsp:sp>
    <dsp:sp modelId="{7BB7958F-2FB5-4677-9831-A28968175930}">
      <dsp:nvSpPr>
        <dsp:cNvPr id="0" name=""/>
        <dsp:cNvSpPr/>
      </dsp:nvSpPr>
      <dsp:spPr>
        <a:xfrm rot="5400000">
          <a:off x="-209861" y="2731043"/>
          <a:ext cx="1399078" cy="979355"/>
        </a:xfrm>
        <a:prstGeom prst="chevron">
          <a:avLst/>
        </a:prstGeom>
        <a:solidFill>
          <a:srgbClr val="00B05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2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3010860"/>
        <a:ext cx="979355" cy="419723"/>
      </dsp:txXfrm>
    </dsp:sp>
    <dsp:sp modelId="{AEBFDA2D-0B85-463D-BBB3-4CA6B9FD160B}">
      <dsp:nvSpPr>
        <dsp:cNvPr id="0" name=""/>
        <dsp:cNvSpPr/>
      </dsp:nvSpPr>
      <dsp:spPr>
        <a:xfrm rot="5400000">
          <a:off x="2078203" y="1422333"/>
          <a:ext cx="909401" cy="31070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Совета депутатов об исполнении бюджета (проходят в Совете депутатов Подпорожского  района ежегодно в марте)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79355" y="2565575"/>
        <a:ext cx="3062705" cy="820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0.27606</cdr:x>
      <cdr:y>0.06768</cdr:y>
    </cdr:from>
    <cdr:to>
      <cdr:x>0.41582</cdr:x>
      <cdr:y>0.12761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09479" y="410958"/>
          <a:ext cx="1270433" cy="363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-55 777,9</a:t>
          </a:r>
        </a:p>
        <a:p xmlns:a="http://schemas.openxmlformats.org/drawingml/2006/main">
          <a:endParaRPr lang="ru-RU" sz="2000" dirty="0"/>
        </a:p>
      </cdr:txBody>
    </cdr:sp>
  </cdr:relSizeAnchor>
  <cdr:relSizeAnchor xmlns:cdr="http://schemas.openxmlformats.org/drawingml/2006/chartDrawing">
    <cdr:from>
      <cdr:x>0.59055</cdr:x>
      <cdr:y>0.11429</cdr:y>
    </cdr:from>
    <cdr:to>
      <cdr:x>0.69114</cdr:x>
      <cdr:y>0.27074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68223" y="66799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0.58217</cdr:x>
      <cdr:y>0.05582</cdr:y>
    </cdr:from>
    <cdr:to>
      <cdr:x>0.72632</cdr:x>
      <cdr:y>0.12903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92081" y="338951"/>
          <a:ext cx="1310373" cy="4445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+117 117,0</a:t>
          </a:r>
        </a:p>
        <a:p xmlns:a="http://schemas.openxmlformats.org/drawingml/2006/main">
          <a:endParaRPr lang="ru-RU" sz="2000" dirty="0" smtClean="0"/>
        </a:p>
        <a:p xmlns:a="http://schemas.openxmlformats.org/drawingml/2006/main">
          <a:endParaRPr lang="ru-RU" sz="2000" dirty="0"/>
        </a:p>
      </cdr:txBody>
    </cdr:sp>
  </cdr:relSizeAnchor>
  <cdr:relSizeAnchor xmlns:cdr="http://schemas.openxmlformats.org/drawingml/2006/chartDrawing">
    <cdr:from>
      <cdr:x>0.07073</cdr:x>
      <cdr:y>0.91831</cdr:y>
    </cdr:from>
    <cdr:to>
      <cdr:x>0.88663</cdr:x>
      <cdr:y>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42910" y="5576151"/>
          <a:ext cx="7416790" cy="496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800" b="1" i="1" dirty="0" smtClean="0">
              <a:solidFill>
                <a:schemeClr val="tx2">
                  <a:lumMod val="75000"/>
                </a:schemeClr>
              </a:solidFill>
            </a:rPr>
            <a:t>2021 год                   </a:t>
          </a:r>
          <a:r>
            <a:rPr lang="ru-RU" sz="2800" b="1" i="1" dirty="0" smtClean="0">
              <a:solidFill>
                <a:schemeClr val="accent6">
                  <a:lumMod val="75000"/>
                </a:schemeClr>
              </a:solidFill>
            </a:rPr>
            <a:t>2022 год                   </a:t>
          </a:r>
          <a:r>
            <a:rPr lang="ru-RU" sz="2800" b="1" i="1" dirty="0" smtClean="0">
              <a:solidFill>
                <a:srgbClr val="FFFF00"/>
              </a:solidFill>
            </a:rPr>
            <a:t>2023 год </a:t>
          </a:r>
          <a:endParaRPr lang="ru-RU" sz="2800" b="1" i="1" dirty="0">
            <a:solidFill>
              <a:srgbClr val="FFFF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0.08229</cdr:x>
      <cdr:y>0.8972</cdr:y>
    </cdr:from>
    <cdr:to>
      <cdr:x>0.8934</cdr:x>
      <cdr:y>0.97861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2460" y="5466928"/>
          <a:ext cx="7416824" cy="496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i="1" dirty="0" smtClean="0">
              <a:solidFill>
                <a:srgbClr val="7030A0"/>
              </a:solidFill>
            </a:rPr>
            <a:t>2021 год                   2022 год                   2023 год </a:t>
          </a:r>
          <a:endParaRPr lang="ru-RU" sz="2800" b="1" i="1" dirty="0">
            <a:solidFill>
              <a:srgbClr val="7030A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634AD-FEC4-417C-8A50-40A6188608EC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A6AFE-85AF-4866-9E57-29EBD1D59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27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Расчетные данные по консолидированному бюджету Подпорожского муниципального района.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6AFE-85AF-4866-9E57-29EBD1D59C38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38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39D0-82A7-4655-B482-380C8E087CFC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375C-5773-4155-B4E9-313BF98F8C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01D38-BC8A-47CE-84D5-2207184899AE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4AC72-B708-485B-A7A3-64AD5C8DA0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23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C5E67-E6B1-42DC-BA41-803AACC6DBA2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73699-958D-4342-A2A7-60E9636561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9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fld id="{C2DA39D0-82A7-4655-B482-380C8E087CFC}" type="datetimeFigureOut">
              <a:rPr lang="ru-RU" smtClean="0">
                <a:solidFill>
                  <a:srgbClr val="465E9C"/>
                </a:solidFill>
              </a:rPr>
              <a:pPr>
                <a:defRPr/>
              </a:pPr>
              <a:t>21.02.2024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6A0375C-5773-4155-B4E9-313BF98F8CBC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9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45B4DE-A2C1-4DB5-9FFF-A59E13C66599}" type="datetimeFigureOut">
              <a:rPr lang="ru-RU" smtClean="0">
                <a:solidFill>
                  <a:srgbClr val="465E9C"/>
                </a:solidFill>
              </a:rPr>
              <a:pPr>
                <a:defRPr/>
              </a:pPr>
              <a:t>21.02.2024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8DAAC-32DC-43E9-AC4E-779E1B8C0264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7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9F047-7ACA-458D-8CFB-300E75AF89FB}" type="datetimeFigureOut">
              <a:rPr lang="ru-RU" smtClean="0">
                <a:solidFill>
                  <a:srgbClr val="465E9C"/>
                </a:solidFill>
              </a:rPr>
              <a:pPr>
                <a:defRPr/>
              </a:pPr>
              <a:t>21.02.2024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1841A-187C-45E1-A06D-55E7B02BB223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4E87E-2560-4A1B-8594-32C87E3A5EE6}" type="datetimeFigureOut">
              <a:rPr lang="ru-RU" smtClean="0">
                <a:solidFill>
                  <a:srgbClr val="465E9C"/>
                </a:solidFill>
              </a:rPr>
              <a:pPr>
                <a:defRPr/>
              </a:pPr>
              <a:t>21.02.2024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2F950-DD7B-478F-9640-775A4EA59CC8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1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3D74B5-3CFE-49E9-AC3B-7B4404D61BCA}" type="datetimeFigureOut">
              <a:rPr lang="ru-RU" smtClean="0">
                <a:solidFill>
                  <a:srgbClr val="465E9C"/>
                </a:solidFill>
              </a:rPr>
              <a:pPr>
                <a:defRPr/>
              </a:pPr>
              <a:t>21.02.2024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D3484-C42A-4B8D-9A7B-AABD1D64C2F2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3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7956FB-4BFB-4160-BA81-7FE710AE1A6C}" type="datetimeFigureOut">
              <a:rPr lang="ru-RU" smtClean="0">
                <a:solidFill>
                  <a:srgbClr val="465E9C"/>
                </a:solidFill>
              </a:rPr>
              <a:pPr>
                <a:defRPr/>
              </a:pPr>
              <a:t>21.02.2024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38812-11D1-441C-877C-1E1ED16ABD0F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6389CA-3D45-483C-9652-2E18418EFCB9}" type="datetimeFigureOut">
              <a:rPr lang="ru-RU" smtClean="0">
                <a:solidFill>
                  <a:srgbClr val="465E9C"/>
                </a:solidFill>
              </a:rPr>
              <a:pPr>
                <a:defRPr/>
              </a:pPr>
              <a:t>21.02.2024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606D-3085-4B9C-8218-1752804C0DD2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3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fld id="{82FE473A-5287-4013-B676-70DE6A9411F4}" type="datetimeFigureOut">
              <a:rPr lang="ru-RU" smtClean="0">
                <a:solidFill>
                  <a:srgbClr val="465E9C"/>
                </a:solidFill>
              </a:rPr>
              <a:pPr>
                <a:defRPr/>
              </a:pPr>
              <a:t>21.02.2024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48CD0495-DFCB-419A-9E64-34CB7C1EF67C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5B4DE-A2C1-4DB5-9FFF-A59E13C66599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8DAAC-32DC-43E9-AC4E-779E1B8C02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1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fld id="{1BE9F413-A042-4858-A6B1-AFAB27796C3F}" type="datetimeFigureOut">
              <a:rPr lang="ru-RU" smtClean="0">
                <a:solidFill>
                  <a:srgbClr val="465E9C"/>
                </a:solidFill>
              </a:rPr>
              <a:pPr>
                <a:defRPr/>
              </a:pPr>
              <a:t>21.02.2024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E5F85700-22EB-41B1-AB60-175F4B830C80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1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01D38-BC8A-47CE-84D5-2207184899AE}" type="datetimeFigureOut">
              <a:rPr lang="ru-RU" smtClean="0">
                <a:solidFill>
                  <a:srgbClr val="465E9C"/>
                </a:solidFill>
              </a:rPr>
              <a:pPr>
                <a:defRPr/>
              </a:pPr>
              <a:t>21.02.2024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4AC72-B708-485B-A7A3-64AD5C8DA027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C5E67-E6B1-42DC-BA41-803AACC6DBA2}" type="datetimeFigureOut">
              <a:rPr lang="ru-RU" smtClean="0">
                <a:solidFill>
                  <a:srgbClr val="465E9C"/>
                </a:solidFill>
              </a:rPr>
              <a:pPr>
                <a:defRPr/>
              </a:pPr>
              <a:t>21.02.2024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73699-958D-4342-A2A7-60E963656132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39D0-82A7-4655-B482-380C8E087C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375C-5773-4155-B4E9-313BF98F8C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5B4DE-A2C1-4DB5-9FFF-A59E13C66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8DAAC-32DC-43E9-AC4E-779E1B8C02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F047-7ACA-458D-8CFB-300E75AF89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1841A-187C-45E1-A06D-55E7B02BB2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2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4E87E-2560-4A1B-8594-32C87E3A5E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2F950-DD7B-478F-9640-775A4EA59C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D74B5-3CFE-49E9-AC3B-7B4404D61B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3484-C42A-4B8D-9A7B-AABD1D64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4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56FB-4BFB-4160-BA81-7FE710AE1A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38812-11D1-441C-877C-1E1ED16ABD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1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389CA-3D45-483C-9652-2E18418EF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B606D-3085-4B9C-8218-1752804C0D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F047-7ACA-458D-8CFB-300E75AF89FB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1841A-187C-45E1-A06D-55E7B02BB2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12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473A-5287-4013-B676-70DE6A9411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D0495-DFCB-419A-9E64-34CB7C1EF6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9F413-A042-4858-A6B1-AFAB27796C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5700-22EB-41B1-AB60-175F4B830C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6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01D38-BC8A-47CE-84D5-2207184899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4AC72-B708-485B-A7A3-64AD5C8DA0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C5E67-E6B1-42DC-BA41-803AACC6DB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73699-958D-4342-A2A7-60E9636561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5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4E87E-2560-4A1B-8594-32C87E3A5EE6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2F950-DD7B-478F-9640-775A4EA59C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D74B5-3CFE-49E9-AC3B-7B4404D61BCA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3484-C42A-4B8D-9A7B-AABD1D64C2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56FB-4BFB-4160-BA81-7FE710AE1A6C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38812-11D1-441C-877C-1E1ED16ABD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9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389CA-3D45-483C-9652-2E18418EFCB9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B606D-3085-4B9C-8218-1752804C0D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473A-5287-4013-B676-70DE6A9411F4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D0495-DFCB-419A-9E64-34CB7C1EF6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5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9F413-A042-4858-A6B1-AFAB27796C3F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5700-22EB-41B1-AB60-175F4B830C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4000">
              <a:srgbClr val="21D6E0"/>
            </a:gs>
            <a:gs pos="51000">
              <a:srgbClr val="0087E6"/>
            </a:gs>
            <a:gs pos="73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CC746F-A0D4-4294-BADE-A0B6989816A7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5A9C9-423C-4752-A401-D9E1DADFFA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4000">
              <a:srgbClr val="21D6E0"/>
            </a:gs>
            <a:gs pos="51000">
              <a:srgbClr val="0087E6"/>
            </a:gs>
            <a:gs pos="73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BFCC746F-A0D4-4294-BADE-A0B6989816A7}" type="datetimeFigureOut">
              <a:rPr lang="ru-RU" smtClean="0">
                <a:solidFill>
                  <a:srgbClr val="465E9C"/>
                </a:solidFill>
              </a:rPr>
              <a:pPr>
                <a:defRPr/>
              </a:pPr>
              <a:t>21.02.2024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11F5A9C9-423C-4752-A401-D9E1DADFFAFC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8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4000">
              <a:srgbClr val="21D6E0"/>
            </a:gs>
            <a:gs pos="51000">
              <a:srgbClr val="0087E6"/>
            </a:gs>
            <a:gs pos="73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CC746F-A0D4-4294-BADE-A0B6989816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5A9C9-423C-4752-A401-D9E1DADFFA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0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podporogye@yandex.ru" TargetMode="Externa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ttp://kf.podadm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6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7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  <a:ln/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latin typeface="Bahnschrift" panose="020B0502040204020203" pitchFamily="34" charset="0"/>
              </a:rPr>
              <a:t>БЮДЖЕТ ДЛЯ ГРАЖДАН    </a:t>
            </a: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latin typeface="Bahnschrift" panose="020B0502040204020203" pitchFamily="34" charset="0"/>
              </a:rPr>
              <a:t>Отчет </a:t>
            </a: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latin typeface="Bahnschrift" panose="020B0502040204020203" pitchFamily="34" charset="0"/>
              </a:rPr>
              <a:t>об исполнении бюджета Подпорожского муниципального района за 2023 год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1815882"/>
            <a:ext cx="9108504" cy="4709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36104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4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40957" cy="764704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1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социально - экономического развития Подпорожского муниципального района</a:t>
            </a:r>
            <a:endParaRPr kumimoji="0" lang="ru-RU" sz="24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202265"/>
              </p:ext>
            </p:extLst>
          </p:nvPr>
        </p:nvGraphicFramePr>
        <p:xfrm>
          <a:off x="0" y="980727"/>
          <a:ext cx="9144000" cy="615168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4932040"/>
                <a:gridCol w="2783232"/>
                <a:gridCol w="1428728"/>
              </a:tblGrid>
              <a:tr h="185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Показатели</a:t>
                      </a:r>
                      <a:endParaRPr lang="ru-RU" sz="2000" i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Единица измерения</a:t>
                      </a:r>
                      <a:endParaRPr lang="ru-RU" sz="2000" i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202</a:t>
                      </a:r>
                      <a:r>
                        <a:rPr lang="en-US" sz="2000" dirty="0" smtClean="0">
                          <a:effectLst/>
                        </a:rPr>
                        <a:t>3</a:t>
                      </a:r>
                      <a:r>
                        <a:rPr lang="ru-RU" sz="2000" dirty="0" smtClean="0">
                          <a:effectLst/>
                        </a:rPr>
                        <a:t>г.</a:t>
                      </a:r>
                      <a:endParaRPr lang="ru-RU" sz="2000" b="1" i="1" dirty="0" smtClean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</a:tr>
              <a:tr h="395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 население (</a:t>
                      </a:r>
                      <a:r>
                        <a:rPr lang="ru-RU" sz="1400" dirty="0" smtClean="0">
                          <a:effectLst/>
                        </a:rPr>
                        <a:t>среднегодовое)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чел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25 062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Занято в экономике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Чел.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14 185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</a:tr>
              <a:tr h="879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-Обрабатывающие производства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млн. руб. 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1 117,08</a:t>
                      </a: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58" marR="57658" marT="0" marB="0"/>
                </a:tc>
              </a:tr>
              <a:tr h="375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Продукция сельского хозяйства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млн. руб.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908,2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Оборот розничной торговли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ценах соответствующих лет; млн. руб.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3 430,56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</a:tr>
              <a:tr h="284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Объем платных услуг населению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млн. руб.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343,69</a:t>
                      </a: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658" marR="57658" marT="0" marB="0"/>
                </a:tc>
              </a:tr>
              <a:tr h="45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Уровень зарегистрированной безработицы (на конец года)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0,56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</a:tr>
              <a:tr h="846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Среднемесячная номинальная начисленная заработная плата одного работника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тыс.руб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49 675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</a:tr>
              <a:tr h="793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Объем работ, выполненных по виду экономической деятельности «Строительство»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млн.руб.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693,3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</a:tr>
              <a:tr h="91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Ввод в действие жилых домов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тыс</a:t>
                      </a:r>
                      <a:r>
                        <a:rPr lang="ru-RU" sz="1400" dirty="0" smtClean="0">
                          <a:effectLst/>
                        </a:rPr>
                        <a:t>. кв. м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22,138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58" marR="5765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2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790" y="116631"/>
            <a:ext cx="9037210" cy="883477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i="1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Подпорожского муниципального района на 202</a:t>
            </a:r>
            <a:r>
              <a:rPr lang="en-US" sz="2000" b="1" i="1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i="1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b="1" i="1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i="1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годы утверждён решением Совета депутатов от 19.12.2022г. № 166</a:t>
            </a:r>
            <a:br>
              <a:rPr lang="ru-RU" sz="2000" b="1" i="1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i="1" dirty="0" smtClean="0">
              <a:ln w="1905">
                <a:noFill/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000109"/>
            <a:ext cx="8856270" cy="9694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002060"/>
                </a:solidFill>
              </a:rPr>
              <a:t>В течение 2023 года в решение о бюджете было внесено 4 поправки, обусловленных корректировкой бюджета на суммы безвозмездных поступлений, полученных из  бюджета Ленинградской области</a:t>
            </a:r>
            <a:endParaRPr lang="ru-RU" sz="19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382891"/>
              </p:ext>
            </p:extLst>
          </p:nvPr>
        </p:nvGraphicFramePr>
        <p:xfrm>
          <a:off x="143942" y="2996952"/>
          <a:ext cx="8891840" cy="379351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339111"/>
                <a:gridCol w="2736304"/>
                <a:gridCol w="2016224"/>
                <a:gridCol w="1800201"/>
              </a:tblGrid>
              <a:tr h="121941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Наименование показателей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Плановое значение         (с учётам внесённых изменений)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Фактическое исполнение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Процент исполнения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86905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Доходы</a:t>
                      </a:r>
                      <a:endParaRPr lang="ru-RU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ru-RU" sz="2400" b="1" baseline="0" dirty="0" smtClean="0">
                          <a:solidFill>
                            <a:srgbClr val="000000"/>
                          </a:solidFill>
                        </a:rPr>
                        <a:t> 372 649,5</a:t>
                      </a:r>
                      <a:endParaRPr lang="ru-RU" sz="2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1 398 660,3</a:t>
                      </a:r>
                      <a:endParaRPr lang="ru-RU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101,9%</a:t>
                      </a:r>
                      <a:endParaRPr lang="ru-RU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86905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Расходы</a:t>
                      </a:r>
                      <a:endParaRPr lang="ru-RU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1 394 964,6</a:t>
                      </a:r>
                      <a:endParaRPr lang="ru-RU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1 361 190,1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97,6%</a:t>
                      </a:r>
                      <a:endParaRPr lang="ru-RU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83598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Дефицит (-),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Профицит (+)</a:t>
                      </a:r>
                      <a:endParaRPr lang="ru-RU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+ 37 470,2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045" y="2132856"/>
            <a:ext cx="903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C8089F"/>
                </a:solidFill>
              </a:rPr>
              <a:t>Основные параметры бюджета</a:t>
            </a:r>
          </a:p>
          <a:p>
            <a:pPr algn="ctr"/>
            <a:r>
              <a:rPr lang="ru-RU" sz="2000" b="1" i="1" u="sng" dirty="0" smtClean="0">
                <a:solidFill>
                  <a:srgbClr val="C8089F"/>
                </a:solidFill>
              </a:rPr>
              <a:t>Подпорожского муниципального района за 2023год </a:t>
            </a:r>
            <a:r>
              <a:rPr lang="ru-RU" sz="1600" b="1" i="1" u="sng" dirty="0" smtClean="0">
                <a:solidFill>
                  <a:srgbClr val="C8089F"/>
                </a:solidFill>
              </a:rPr>
              <a:t>(тыс.руб.)</a:t>
            </a:r>
            <a:endParaRPr lang="ru-RU" sz="1600" b="1" i="1" u="sng" dirty="0">
              <a:solidFill>
                <a:srgbClr val="C808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6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1-tub-ru.yandex.net/i?id=8046ab653b0fad53ef84d6cd3538c06d&amp;n=33&amp;h=215&amp;w=32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" y="0"/>
            <a:ext cx="9114254" cy="6669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07504" y="3501008"/>
            <a:ext cx="892899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Подпорожского</a:t>
            </a:r>
          </a:p>
          <a:p>
            <a:r>
              <a:rPr lang="ru-RU" sz="24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муниципального района в расчете на 1 жителя (руб.)</a:t>
            </a:r>
            <a:endParaRPr lang="ru-RU" sz="2400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632085"/>
              </p:ext>
            </p:extLst>
          </p:nvPr>
        </p:nvGraphicFramePr>
        <p:xfrm>
          <a:off x="0" y="4077073"/>
          <a:ext cx="9120738" cy="2780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504" y="116632"/>
            <a:ext cx="892899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Подпорожского</a:t>
            </a:r>
            <a:r>
              <a:rPr lang="ru-RU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муниципального района в расчёте на 1 </a:t>
            </a:r>
            <a:r>
              <a:rPr lang="ru-RU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жителя (руб.)</a:t>
            </a:r>
            <a:endParaRPr lang="ru-RU" sz="24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409014"/>
              </p:ext>
            </p:extLst>
          </p:nvPr>
        </p:nvGraphicFramePr>
        <p:xfrm>
          <a:off x="-57306" y="876439"/>
          <a:ext cx="9120738" cy="286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1366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avto-polis.kiev.ua/wp-content/uploads/2014/01/Ekonomisty-Gosbyudzhet-2014-e%60to-byudzhet-proedaniya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873852"/>
            <a:ext cx="9144000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r>
              <a:rPr lang="ru-RU" sz="28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b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это поступающие </a:t>
            </a:r>
            <a:r>
              <a:rPr lang="ru-RU" sz="28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бюджет денежные </a:t>
            </a:r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средства</a:t>
            </a:r>
            <a:endParaRPr lang="ru-RU" sz="2800" b="1" i="1" u="sng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1196752"/>
            <a:ext cx="3096344" cy="360040"/>
          </a:xfrm>
          <a:prstGeom prst="rect">
            <a:avLst/>
          </a:prstGeom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НАЛОГОВЫЕ ДОХОДЫ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419872" y="1196752"/>
            <a:ext cx="3369299" cy="360040"/>
          </a:xfrm>
          <a:prstGeom prst="rect">
            <a:avLst/>
          </a:prstGeom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НЕНАЛОГОВЫЕ ДОХОДЫ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876257" y="1196752"/>
            <a:ext cx="2205166" cy="648072"/>
          </a:xfrm>
          <a:prstGeom prst="rect">
            <a:avLst/>
          </a:prstGeom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БЕЗВОЗМЕЗДНЫЕ ПОСТУПЛЕНИЕ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9512" y="1948096"/>
            <a:ext cx="3096344" cy="4001184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1.Налог на доходы  физических лиц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2.Налог, взимаемый в связи с применением упрощенной системы налогообложения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3.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Налог, взимаемый в связи с применением патентной системы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налогообложения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4. Государственная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пошлина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					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403753" y="1948096"/>
            <a:ext cx="3369299" cy="4001184"/>
          </a:xfrm>
          <a:prstGeom prst="rect">
            <a:avLst/>
          </a:prstGeom>
          <a:noFill/>
          <a:ln>
            <a:solidFill>
              <a:schemeClr val="accent5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1. Доходы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от сдачи в аренду  муниципального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имущества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. Доходы от аренды земельных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участков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3. Плата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за негативное воздействие на окружающую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среду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4.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Доходы от оказания платных услуг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5. Поступления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от продажи муниципального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имущества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6.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Поступления штрафных санкций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876257" y="2254042"/>
            <a:ext cx="2065622" cy="1620140"/>
          </a:xfrm>
          <a:prstGeom prst="rect">
            <a:avLst/>
          </a:prstGeom>
          <a:noFill/>
          <a:ln>
            <a:solidFill>
              <a:srgbClr val="C8089F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000" b="1" dirty="0" smtClean="0">
                <a:solidFill>
                  <a:srgbClr val="C8089F"/>
                </a:solidFill>
                <a:latin typeface="Calibri" pitchFamily="34" charset="0"/>
                <a:cs typeface="Arial" pitchFamily="34" charset="0"/>
              </a:rPr>
              <a:t>1. </a:t>
            </a:r>
            <a:r>
              <a:rPr lang="ru-RU" sz="2000" b="1" dirty="0">
                <a:solidFill>
                  <a:srgbClr val="C8089F"/>
                </a:solidFill>
                <a:latin typeface="Calibri" pitchFamily="34" charset="0"/>
                <a:cs typeface="Arial" pitchFamily="34" charset="0"/>
              </a:rPr>
              <a:t>Дотации</a:t>
            </a:r>
          </a:p>
          <a:p>
            <a:r>
              <a:rPr lang="ru-RU" sz="2000" b="1" dirty="0" smtClean="0">
                <a:solidFill>
                  <a:srgbClr val="C8089F"/>
                </a:solidFill>
                <a:latin typeface="Calibri" pitchFamily="34" charset="0"/>
                <a:cs typeface="Arial" pitchFamily="34" charset="0"/>
              </a:rPr>
              <a:t>2. Субсидии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8089F"/>
                </a:solidFill>
                <a:latin typeface="Calibri" pitchFamily="34" charset="0"/>
                <a:cs typeface="Arial" pitchFamily="34" charset="0"/>
              </a:rPr>
              <a:t>3. Субвенции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8089F"/>
                </a:solidFill>
                <a:latin typeface="Calibri" pitchFamily="34" charset="0"/>
                <a:cs typeface="Arial" pitchFamily="34" charset="0"/>
              </a:rPr>
              <a:t>4. Иные МБТ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615108" y="8367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992865" y="84760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967816" y="8367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588106" y="15567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992865" y="15880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964042" y="18448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4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000">
              <a:srgbClr val="21D6E0"/>
            </a:gs>
            <a:gs pos="12000">
              <a:srgbClr val="0087E6"/>
            </a:gs>
            <a:gs pos="17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krosexpert.ru/attachments/Image/Rostechnadzor.jpg?template=generi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15168"/>
            <a:ext cx="6335688" cy="4751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r>
              <a:rPr lang="ru-RU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дминистрации Подпорожского муниципального района, влияющая на рост доходов бюджета района</a:t>
            </a:r>
            <a:endParaRPr lang="ru-RU" sz="24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108000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Структурными </a:t>
            </a:r>
            <a:r>
              <a:rPr lang="ru-RU" sz="1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подразделениями </a:t>
            </a:r>
            <a:r>
              <a:rPr lang="ru-RU" sz="1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Администрации Подпорожского муниципального </a:t>
            </a:r>
            <a:r>
              <a:rPr lang="ru-RU" sz="1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 </a:t>
            </a:r>
            <a:r>
              <a:rPr lang="ru-RU" sz="1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совместно с контролирующими органами  Подпорожского </a:t>
            </a:r>
            <a:r>
              <a:rPr lang="ru-RU" sz="1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  принимались все </a:t>
            </a:r>
            <a:r>
              <a:rPr lang="ru-RU" sz="1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возможные </a:t>
            </a:r>
            <a:r>
              <a:rPr lang="ru-RU" sz="1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меры по пополнению доходов </a:t>
            </a:r>
            <a:r>
              <a:rPr lang="ru-RU" sz="1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местного бюджета.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20</a:t>
            </a:r>
            <a:r>
              <a:rPr lang="en-US" b="1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b="1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</a:t>
            </a:r>
            <a:r>
              <a:rPr lang="ru-RU" b="1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году  </a:t>
            </a:r>
            <a:r>
              <a:rPr lang="ru-RU" b="1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проводились заседания  комиссии по снижению уровня задолженности в бюджетную систему Подпорожского  </a:t>
            </a:r>
            <a:r>
              <a:rPr lang="ru-RU" b="1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муниципального  </a:t>
            </a:r>
            <a:r>
              <a:rPr lang="ru-RU" b="1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района, велась претензионная работа</a:t>
            </a:r>
            <a:endParaRPr lang="ru-RU" sz="1600" b="1" dirty="0" smtClean="0">
              <a:ln w="1905"/>
              <a:solidFill>
                <a:srgbClr val="FF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b="1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sz="1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 </a:t>
            </a:r>
            <a:r>
              <a:rPr lang="ru-RU" sz="1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заседании  </a:t>
            </a:r>
            <a:r>
              <a:rPr lang="ru-RU" sz="1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комиссии рассмотрена задолженность  101 организации и физических лиц,  по итогам комиссии оплачена  </a:t>
            </a:r>
            <a:r>
              <a:rPr lang="ru-RU" sz="1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задолженность по </a:t>
            </a:r>
            <a:r>
              <a:rPr lang="ru-RU" sz="1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налогам в объеме  </a:t>
            </a:r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5 271,2 </a:t>
            </a:r>
            <a:r>
              <a:rPr lang="ru-RU" sz="1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руб., по страховым взносам в объеме </a:t>
            </a:r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2 643,3 </a:t>
            </a:r>
            <a:r>
              <a:rPr lang="ru-RU" sz="1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руб.; </a:t>
            </a:r>
          </a:p>
          <a:p>
            <a:pPr algn="just"/>
            <a:r>
              <a:rPr lang="ru-RU" sz="1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По </a:t>
            </a:r>
            <a:r>
              <a:rPr lang="ru-RU" sz="1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результатам претензионной </a:t>
            </a:r>
            <a:r>
              <a:rPr lang="ru-RU" sz="1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 поступило в бюджет: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1 716,7 тыс. руб. за </a:t>
            </a:r>
            <a:r>
              <a:rPr lang="ru-RU" sz="1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аренду земли и имущества </a:t>
            </a:r>
            <a:r>
              <a:rPr lang="ru-RU" sz="1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439,6  тыс. руб.  за найм жилых помещений.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направлено 108 заявлений о выдаче судебного приказа о взыскании задолженности за найм жилых помещений на сумму – 2 321,9 тыс.руб.;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направлено 23 заявления о выдаче судебного приказа о взыскании задолженности по арендной плате за земельные участки и муниципальное имущество на сумму –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1 666,5 тыс.руб.;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направлено 25 претензий с требованием о погашении задолженности по аренде земельных участков и имущества на сумму 4 183 ,3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73551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yl.ru/misc/i/ai/174437/677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552309"/>
            <a:ext cx="4500995" cy="338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36712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Доходы бюджета района  </a:t>
            </a:r>
            <a:b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 руб</a:t>
            </a:r>
            <a:r>
              <a:rPr lang="ru-RU" sz="18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35595"/>
              </p:ext>
            </p:extLst>
          </p:nvPr>
        </p:nvGraphicFramePr>
        <p:xfrm>
          <a:off x="-14334" y="692696"/>
          <a:ext cx="9158334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701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819d4e502e63dffee279e31ae8d3b857&amp;n=33&amp;h=215&amp;w=39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895" y="980728"/>
            <a:ext cx="607010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Основные налоговые доходы</a:t>
            </a:r>
            <a:b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 руб</a:t>
            </a:r>
            <a:r>
              <a:rPr lang="ru-RU" sz="20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sz="28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342947"/>
              </p:ext>
            </p:extLst>
          </p:nvPr>
        </p:nvGraphicFramePr>
        <p:xfrm>
          <a:off x="-1" y="836712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759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Documents and Settings\Savina\Рабочий стол\Яна Савина\Савина (работа)\СЛАЙДЫ 2013\Бюджет для граждан 2016\картинки\432278_original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28720" y="908720"/>
            <a:ext cx="9122218" cy="583264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Неналоговые доходы</a:t>
            </a:r>
            <a:b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 руб</a:t>
            </a:r>
            <a:r>
              <a:rPr lang="ru-RU" sz="20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sz="28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520098"/>
              </p:ext>
            </p:extLst>
          </p:nvPr>
        </p:nvGraphicFramePr>
        <p:xfrm>
          <a:off x="0" y="764704"/>
          <a:ext cx="91440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0870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profi-forex.org/system/news/e/4/entry100826325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90465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Межбюджетные трансферты</a:t>
            </a:r>
            <a:b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606369"/>
              </p:ext>
            </p:extLst>
          </p:nvPr>
        </p:nvGraphicFramePr>
        <p:xfrm>
          <a:off x="0" y="836712"/>
          <a:ext cx="9022357" cy="601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800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980728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Расходы бюджета района </a:t>
            </a:r>
            <a:b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 руб</a:t>
            </a:r>
            <a:r>
              <a:rPr lang="ru-RU" sz="20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b="1" i="1" u="sng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60949796"/>
              </p:ext>
            </p:extLst>
          </p:nvPr>
        </p:nvGraphicFramePr>
        <p:xfrm>
          <a:off x="0" y="785794"/>
          <a:ext cx="9090248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Штриховая стрелка вправо 11"/>
          <p:cNvSpPr/>
          <p:nvPr/>
        </p:nvSpPr>
        <p:spPr>
          <a:xfrm rot="20666052">
            <a:off x="5209056" y="1597424"/>
            <a:ext cx="1360264" cy="432867"/>
          </a:xfrm>
          <a:prstGeom prst="stripedRightArrow">
            <a:avLst/>
          </a:prstGeom>
          <a:solidFill>
            <a:srgbClr val="FF66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 rot="1479634" flipV="1">
            <a:off x="2497544" y="1695115"/>
            <a:ext cx="1436421" cy="380020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58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Павлова.KOMFIN\Downloads\map_turizm_sma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6828"/>
            <a:ext cx="2425116" cy="1880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3" cy="99412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 – территориальное деление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«Подпорожский муниципальный район Ленинградской области»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26132"/>
            <a:ext cx="8712967" cy="5447645"/>
          </a:xfrm>
        </p:spPr>
        <p:txBody>
          <a:bodyPr wrap="square" lIns="46800" rIns="46800">
            <a:spAutoFit/>
          </a:bodyPr>
          <a:lstStyle/>
          <a:p>
            <a:pPr marL="914400" lvl="2" indent="0">
              <a:spcBef>
                <a:spcPts val="0"/>
              </a:spcBef>
              <a:buNone/>
            </a:pPr>
            <a:r>
              <a:rPr lang="ru-RU" sz="800" dirty="0" smtClean="0"/>
              <a:t>		</a:t>
            </a:r>
            <a:r>
              <a:rPr lang="ru-RU" sz="1800" dirty="0"/>
              <a:t>Подпорожский </a:t>
            </a:r>
            <a:r>
              <a:rPr lang="ru-RU" sz="1800" dirty="0" smtClean="0"/>
              <a:t>муниципальный </a:t>
            </a:r>
            <a:r>
              <a:rPr lang="ru-RU" sz="1800" dirty="0"/>
              <a:t>район — </a:t>
            </a:r>
            <a:endParaRPr lang="ru-RU" sz="1800" dirty="0" smtClean="0"/>
          </a:p>
          <a:p>
            <a:pPr marL="914400" lvl="2" indent="0">
              <a:spcBef>
                <a:spcPts val="0"/>
              </a:spcBef>
              <a:buNone/>
            </a:pPr>
            <a:r>
              <a:rPr lang="ru-RU" sz="1800" dirty="0"/>
              <a:t>	</a:t>
            </a:r>
            <a:r>
              <a:rPr lang="ru-RU" sz="1800" dirty="0" smtClean="0"/>
              <a:t>	муниципальное </a:t>
            </a:r>
            <a:r>
              <a:rPr lang="ru-RU" sz="1800" dirty="0"/>
              <a:t>образование в </a:t>
            </a:r>
            <a:r>
              <a:rPr lang="ru-RU" sz="1800" dirty="0" smtClean="0"/>
              <a:t>северо-восточной части 			Ленинградской области в бассейне рек Свирь и Оять. 			Площадь территории составляет 795 586 га (с учетом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ru-RU" sz="1800" dirty="0" smtClean="0"/>
              <a:t>		акватории Онежского озера</a:t>
            </a:r>
            <a:r>
              <a:rPr lang="ru-RU" sz="1800" dirty="0"/>
              <a:t>). </a:t>
            </a:r>
            <a:r>
              <a:rPr lang="ru-RU" sz="1800" dirty="0" smtClean="0"/>
              <a:t>На севере район граничит с 		Республикой Карелия, на западе – с Вологодской областью, 		на юге и востоке</a:t>
            </a:r>
            <a:r>
              <a:rPr lang="ru-RU" sz="1800" dirty="0"/>
              <a:t> </a:t>
            </a:r>
            <a:r>
              <a:rPr lang="ru-RU" sz="1800" dirty="0" smtClean="0"/>
              <a:t>– с Тихвинским и Лодейнопольским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ru-RU" sz="1800" dirty="0" smtClean="0"/>
              <a:t>районами Ленинградской области. Административным </a:t>
            </a:r>
            <a:r>
              <a:rPr lang="ru-RU" sz="1800" dirty="0"/>
              <a:t>центром является </a:t>
            </a:r>
            <a:endParaRPr lang="ru-RU" sz="1800" dirty="0" smtClean="0"/>
          </a:p>
          <a:p>
            <a:pPr marL="114300" indent="0">
              <a:spcBef>
                <a:spcPts val="0"/>
              </a:spcBef>
              <a:buNone/>
            </a:pPr>
            <a:r>
              <a:rPr lang="ru-RU" sz="1800" dirty="0" smtClean="0"/>
              <a:t>г. Подпорожье. В состав Подпорожского муниципального района входят территории четырех городских поселений и одного сельского поселения: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         	Важинское городское 			Винницкое сельское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	</a:t>
            </a:r>
            <a:r>
              <a:rPr lang="ru-RU" sz="1800" dirty="0" smtClean="0"/>
              <a:t>поселение;				поселение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	Вознесенское городское </a:t>
            </a:r>
            <a:r>
              <a:rPr lang="ru-RU" sz="1800" dirty="0"/>
              <a:t>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	</a:t>
            </a:r>
            <a:r>
              <a:rPr lang="ru-RU" sz="1800" dirty="0" smtClean="0"/>
              <a:t>поселение;</a:t>
            </a:r>
            <a:endParaRPr lang="ru-RU" sz="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800" dirty="0"/>
              <a:t>	</a:t>
            </a:r>
            <a:r>
              <a:rPr lang="ru-RU" sz="1800" dirty="0" smtClean="0"/>
              <a:t>Никольское городское </a:t>
            </a:r>
            <a:r>
              <a:rPr lang="ru-RU" sz="1800" dirty="0"/>
              <a:t>			</a:t>
            </a:r>
            <a:endParaRPr lang="ru-RU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	</a:t>
            </a:r>
            <a:r>
              <a:rPr lang="ru-RU" sz="1800" dirty="0" smtClean="0"/>
              <a:t>поселение;</a:t>
            </a:r>
            <a:r>
              <a:rPr lang="ru-RU" sz="1800" dirty="0"/>
              <a:t>	</a:t>
            </a:r>
            <a:endParaRPr lang="ru-RU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800" dirty="0"/>
              <a:t>	</a:t>
            </a:r>
            <a:r>
              <a:rPr lang="ru-RU" sz="8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800" dirty="0"/>
              <a:t>	</a:t>
            </a:r>
            <a:r>
              <a:rPr lang="ru-RU" sz="1800" dirty="0" smtClean="0"/>
              <a:t>Подпорожское городское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800" dirty="0" smtClean="0"/>
              <a:t>	</a:t>
            </a:r>
            <a:r>
              <a:rPr lang="ru-RU" sz="1800" dirty="0" smtClean="0"/>
              <a:t>поселение;</a:t>
            </a:r>
            <a:r>
              <a:rPr lang="ru-RU" sz="800" dirty="0" smtClean="0"/>
              <a:t>	</a:t>
            </a:r>
            <a:endParaRPr lang="ru-RU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5576" cy="95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Павлова.KOMFIN\Downloads\Лось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06" y="4193942"/>
            <a:ext cx="396240" cy="47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Павлова.KOMFIN\Downloads\Вознесенье_герб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41" y="4794762"/>
            <a:ext cx="400838" cy="49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monikolsky.ru/gerb_nik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55" y="5443739"/>
            <a:ext cx="450743" cy="52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Павлова.KOMFIN\Downloads\gerb-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8" y="6167278"/>
            <a:ext cx="433940" cy="5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Винницы (Ленинградская область), герб - векторное изображение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93942"/>
            <a:ext cx="411480" cy="485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22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3-tub-ru.yandex.net/i?id=937ccb92fd744d7d85f9953453c3845f&amp;n=33&amp;h=215&amp;w=31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0" y="836712"/>
            <a:ext cx="9252520" cy="5846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980728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Удельный вес расходов района  по источникам финансирования</a:t>
            </a:r>
            <a:endParaRPr lang="ru-RU" sz="28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5415868"/>
              </p:ext>
            </p:extLst>
          </p:nvPr>
        </p:nvGraphicFramePr>
        <p:xfrm>
          <a:off x="-1044624" y="836712"/>
          <a:ext cx="640871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4990929" y="1537999"/>
            <a:ext cx="3240360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48,6 % Субсидии и субвенции области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V="1">
            <a:off x="5047192" y="4032422"/>
            <a:ext cx="3240360" cy="10740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/>
                </a:solidFill>
              </a:rPr>
              <a:t>12,8 % Дотации области</a:t>
            </a:r>
            <a:endParaRPr lang="ru-RU" sz="2400" b="1" i="1" dirty="0">
              <a:solidFill>
                <a:schemeClr val="accent6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15781" y="2708920"/>
            <a:ext cx="3240360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92D050"/>
                </a:solidFill>
              </a:rPr>
              <a:t>38,1 % Собственные доходы</a:t>
            </a:r>
            <a:endParaRPr lang="ru-RU" sz="2400" b="1" i="1" dirty="0">
              <a:solidFill>
                <a:srgbClr val="92D050"/>
              </a:solidFill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 rot="21171079">
            <a:off x="3085477" y="4942125"/>
            <a:ext cx="1719286" cy="372426"/>
          </a:xfrm>
          <a:prstGeom prst="stripedRightArrow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Штриховая стрелка вправо 12"/>
          <p:cNvSpPr/>
          <p:nvPr/>
        </p:nvSpPr>
        <p:spPr>
          <a:xfrm rot="21033159">
            <a:off x="2898530" y="1982586"/>
            <a:ext cx="1945789" cy="484938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 rot="21266255">
            <a:off x="3064796" y="5893356"/>
            <a:ext cx="1768015" cy="322457"/>
          </a:xfrm>
          <a:prstGeom prst="stripedRightArrow">
            <a:avLst>
              <a:gd name="adj1" fmla="val 46848"/>
              <a:gd name="adj2" fmla="val 50000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0800000" flipV="1">
            <a:off x="5170659" y="5355942"/>
            <a:ext cx="3240361" cy="10740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0,4 % Иные межбюджетные трансферты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 rot="21033159">
            <a:off x="2961353" y="3527931"/>
            <a:ext cx="1867493" cy="479755"/>
          </a:xfrm>
          <a:prstGeom prst="stripedRightArrow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7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36712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по разделам за 2023 год (тыс. руб.-%)</a:t>
            </a:r>
            <a:endParaRPr lang="ru-RU" sz="20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52922378"/>
              </p:ext>
            </p:extLst>
          </p:nvPr>
        </p:nvGraphicFramePr>
        <p:xfrm>
          <a:off x="0" y="620688"/>
          <a:ext cx="9144000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07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r>
              <a:rPr lang="ru-RU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Расходная часть бюджета в разрезе программных и непрограммных  направлений</a:t>
            </a:r>
            <a:endParaRPr lang="ru-RU" sz="2400" b="1" i="1" u="sng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517354479"/>
              </p:ext>
            </p:extLst>
          </p:nvPr>
        </p:nvGraphicFramePr>
        <p:xfrm>
          <a:off x="-180528" y="764704"/>
          <a:ext cx="468052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241481779"/>
              </p:ext>
            </p:extLst>
          </p:nvPr>
        </p:nvGraphicFramePr>
        <p:xfrm>
          <a:off x="3131840" y="764705"/>
          <a:ext cx="60121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6021288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00"/>
                </a:solidFill>
              </a:rPr>
              <a:t>Программная часть расходов бюджета в 2022 г. – 90,4 %, в 2023 г. – 90,3 % от общего объёма расходов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5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90872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Эффективность реализации муниципальных программ </a:t>
            </a:r>
            <a:b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2023 году план/факт (тыс. руб.-%)</a:t>
            </a:r>
            <a:r>
              <a:rPr lang="ru-RU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i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674416"/>
              </p:ext>
            </p:extLst>
          </p:nvPr>
        </p:nvGraphicFramePr>
        <p:xfrm>
          <a:off x="-1404664" y="1006928"/>
          <a:ext cx="11881320" cy="580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083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847274"/>
              </p:ext>
            </p:extLst>
          </p:nvPr>
        </p:nvGraphicFramePr>
        <p:xfrm>
          <a:off x="-1428792" y="928670"/>
          <a:ext cx="11737304" cy="5747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90872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ффективность реализации муниципальных программ в 2023 году </a:t>
            </a: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план/факт (тыс. руб.-%)</a:t>
            </a:r>
          </a:p>
        </p:txBody>
      </p:sp>
    </p:spTree>
    <p:extLst>
      <p:ext uri="{BB962C8B-B14F-4D97-AF65-F5344CB8AC3E}">
        <p14:creationId xmlns:p14="http://schemas.microsoft.com/office/powerpoint/2010/main" val="269965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36712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 программы 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«Организация транспортного обслуживания населения" </a:t>
            </a:r>
          </a:p>
        </p:txBody>
      </p:sp>
      <p:sp>
        <p:nvSpPr>
          <p:cNvPr id="12" name="Овал 11"/>
          <p:cNvSpPr/>
          <p:nvPr/>
        </p:nvSpPr>
        <p:spPr>
          <a:xfrm>
            <a:off x="-32725" y="835219"/>
            <a:ext cx="3482859" cy="187220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</a:rPr>
              <a:t>Всего исполнено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114 291,4 тыс.руб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100,0 % от уточнённого годового плана;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8,4 % в общем объёме расходов бюджета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004049" y="1916832"/>
            <a:ext cx="4032448" cy="21686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«Мероприятия, направленные на достижение цели федерального проекта «Безопасность дорожного движения» </a:t>
            </a:r>
          </a:p>
          <a:p>
            <a:pPr algn="ctr"/>
            <a:endParaRPr lang="ru-RU" sz="14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58 591,4 т.р.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52860" y="746835"/>
            <a:ext cx="4581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Областной бюджет – 54 490,0 тыс.руб.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района – 59 801,4 тыс.руб.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71600" y="2707426"/>
            <a:ext cx="4104456" cy="187370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Комплекс процессных мероприятий «Создание условий для осуществления организации транспортного обслуживания населения»</a:t>
            </a:r>
          </a:p>
          <a:p>
            <a:pPr algn="ctr"/>
            <a:endParaRPr lang="ru-RU" sz="14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55 700,0  т.р</a:t>
            </a:r>
            <a:r>
              <a:rPr lang="ru-RU" sz="1600" b="1" dirty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4293096"/>
            <a:ext cx="664149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ru-RU" sz="1500" b="1" i="1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ru-RU" sz="1500" b="1" i="1" dirty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ru-RU" sz="1500" b="1" i="1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5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В рамках мероприятий программы предоставлены субсидии автотранспортному предприятию МУТП ПМР «Автогарант –Плюс» на возмещение затрат в связи с оказанием услуг по перевозке пассажиров и багажа в границах муниципального района в сумме – </a:t>
            </a:r>
          </a:p>
          <a:p>
            <a:pPr algn="just"/>
            <a:r>
              <a:rPr lang="ru-RU" sz="15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       19 896,3 тыс.руб.;</a:t>
            </a:r>
          </a:p>
          <a:p>
            <a:pPr algn="just"/>
            <a:r>
              <a:rPr lang="ru-RU" sz="15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ru-RU" sz="15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      в границах Винницкого сельского поселения - 3 900,0 тыс. руб.</a:t>
            </a:r>
          </a:p>
        </p:txBody>
      </p:sp>
      <p:pic>
        <p:nvPicPr>
          <p:cNvPr id="2050" name="Picture 2" descr="Транспортное планирование проектной организацией ТехСреда. Санкт-Петербур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06" y="896472"/>
            <a:ext cx="1490693" cy="127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ССУ-5 В Подпорожье появится современная автостан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6" descr="ССУ-5 В Подпорожье появится современная автостанц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869160"/>
            <a:ext cx="2112169" cy="175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1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 программы </a:t>
            </a:r>
            <a:b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«Организация транспортного обслуживания населения" 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660525"/>
              </p:ext>
            </p:extLst>
          </p:nvPr>
        </p:nvGraphicFramePr>
        <p:xfrm>
          <a:off x="683568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135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xn--80aefpllmcbcckth4nobk.xn--p1ai/wp-content/uploads/2015/11/4Vo7m8auZ9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37" y="1112027"/>
            <a:ext cx="2432761" cy="195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1124744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программы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«Энергосбережение и повышение энергетической эффективности в муниципальных учреждениях»</a:t>
            </a:r>
          </a:p>
        </p:txBody>
      </p:sp>
      <p:sp>
        <p:nvSpPr>
          <p:cNvPr id="12" name="Овал 11"/>
          <p:cNvSpPr/>
          <p:nvPr/>
        </p:nvSpPr>
        <p:spPr>
          <a:xfrm>
            <a:off x="2626332" y="1221970"/>
            <a:ext cx="3961892" cy="209198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</a:rPr>
              <a:t>Всего исполнено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250,0 тыс.руб.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100,0 % от уточнённого годового плана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9633" y="3301606"/>
            <a:ext cx="39140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района – 250,0 тыс. руб.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0" y="1556793"/>
            <a:ext cx="2771800" cy="324035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Повышение энергетической эффективности в системе теплоснабжения административных </a:t>
            </a:r>
            <a:r>
              <a:rPr lang="ru-RU" sz="1400" b="1" dirty="0" smtClean="0">
                <a:solidFill>
                  <a:prstClr val="black"/>
                </a:solidFill>
              </a:rPr>
              <a:t>зданий (выполнены работы по ремонту системы отопления и замене радиаторов отопления в помещениях  ул. Исакова -19)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217,0 т.р.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588224" y="4293096"/>
            <a:ext cx="2555776" cy="21602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Организационные мероприятия в области энергосбережения и повышения энергетической </a:t>
            </a:r>
            <a:r>
              <a:rPr lang="ru-RU" sz="1400" b="1" dirty="0" smtClean="0">
                <a:solidFill>
                  <a:prstClr val="black"/>
                </a:solidFill>
              </a:rPr>
              <a:t>эффективности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33,0 т.р.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3" y="4797153"/>
            <a:ext cx="2703185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Акинфова\Pictures\Презентация к 2023\1401_n2030982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09121"/>
            <a:ext cx="2952328" cy="2101554"/>
          </a:xfrm>
          <a:prstGeom prst="rect">
            <a:avLst/>
          </a:prstGeom>
          <a:noFill/>
          <a:scene3d>
            <a:camera prst="orthographicFront">
              <a:rot lat="0" lon="20699996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05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64688" cy="1032097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 программы 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молодёжной политики, физической культуры и массового спорта в Подпорожском муниципальном районе» </a:t>
            </a:r>
          </a:p>
        </p:txBody>
      </p:sp>
      <p:sp>
        <p:nvSpPr>
          <p:cNvPr id="12" name="Овал 11"/>
          <p:cNvSpPr/>
          <p:nvPr/>
        </p:nvSpPr>
        <p:spPr>
          <a:xfrm>
            <a:off x="47802" y="1119188"/>
            <a:ext cx="3936115" cy="191962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</a:rPr>
              <a:t>Всего исполнено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23 197,3 тыс.руб.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99,7% от уточнённого годового плана;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1,7 % в общем объёме расходов бюджета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015859" y="4629833"/>
            <a:ext cx="3132205" cy="209726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Формирование гражданско-патриотического сознания молодежи, путем вовлечения в социально-активную деятельность</a:t>
            </a:r>
            <a:endParaRPr lang="ru-RU" sz="1600" b="1" dirty="0">
              <a:solidFill>
                <a:prstClr val="black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1264,4  т.р.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2711" y="3078919"/>
            <a:ext cx="4619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Областной бюджет – 1 000,0 тыс.руб.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района – 22 197,3 тыс.руб.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004048" y="4629833"/>
            <a:ext cx="3456384" cy="20980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Развитие физической культуры, массового спорта и приобщение к здоровому образу жизни жителей Подпорожского района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21 932,9 т.р.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kaluga-gov.ru/sites/default/files/sp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1196752"/>
            <a:ext cx="4670527" cy="220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0.liveinternet.ru/images/attach/c/11/116/418/116418534_large_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5"/>
            <a:ext cx="2555411" cy="362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64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4000">
              <a:srgbClr val="21D6E0"/>
            </a:gs>
            <a:gs pos="51000">
              <a:srgbClr val="0087E6"/>
            </a:gs>
            <a:gs pos="73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utecliparts.com/wp-content/uploads/2015/08/Obstacle-Pe-Clip-Art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40" y="1022715"/>
            <a:ext cx="8712968" cy="533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3671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молодёжной политики, физической культуры и массового спорта в Подпорожском муниципальном районе»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764704"/>
            <a:ext cx="4427984" cy="5678478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программы: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5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на мероприятия по развитию физической культуры и спорта составили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5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23 197,3 тыс. руб., </a:t>
            </a:r>
            <a:r>
              <a:rPr lang="ru-RU" sz="15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них муниципальное задание МАУ ФОК «Свирь» </a:t>
            </a:r>
            <a:r>
              <a:rPr lang="ru-RU" sz="15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18 712,3 тыс. руб;</a:t>
            </a:r>
          </a:p>
          <a:p>
            <a:endParaRPr lang="ru-RU" sz="1500" b="1" u="sng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5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реализацию мероприятий по повышению уровня гражданско-патриотического сознания и воспитания толерантности в молодежной среде, на реализацию комплекса мер по сохранению исторической памяти, на мероприятия в области молодежной политики  </a:t>
            </a:r>
            <a:r>
              <a:rPr lang="ru-RU" sz="15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1 264,4</a:t>
            </a:r>
            <a:r>
              <a:rPr lang="ru-RU" sz="1500" b="1" i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</a:t>
            </a:r>
            <a:r>
              <a:rPr lang="ru-RU" sz="15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ыс.руб.;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500" b="1" u="sng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5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проведение районных соревнований и мероприятий в области физкультуры и спорта, на мероприятия по внедрению спортивного комплекса «ГТО»  </a:t>
            </a:r>
            <a:r>
              <a:rPr lang="ru-RU" sz="15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1 224,5 тыс. руб.</a:t>
            </a:r>
            <a:endParaRPr lang="ru-RU" sz="15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15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5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иные цели, ремонт  инженерных сетей и приобретение оборудования и инвентаря, материалов  МАУ «ФОК «Свирь» </a:t>
            </a:r>
            <a:r>
              <a:rPr lang="ru-RU" sz="15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1 996,1 тыс. руб.;</a:t>
            </a:r>
          </a:p>
          <a:p>
            <a:endParaRPr lang="ru-RU" sz="1500" b="1" u="sng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582" y="764704"/>
            <a:ext cx="4638434" cy="572464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prstClr val="black"/>
                </a:solidFill>
              </a:rPr>
              <a:t> В Подпорожском </a:t>
            </a:r>
            <a:r>
              <a:rPr lang="ru-RU" sz="1700" b="1" dirty="0">
                <a:solidFill>
                  <a:prstClr val="black"/>
                </a:solidFill>
              </a:rPr>
              <a:t>муниципальном районе  действует </a:t>
            </a:r>
            <a:r>
              <a:rPr lang="ru-RU" sz="1700" b="1" u="sng" dirty="0" smtClean="0">
                <a:solidFill>
                  <a:prstClr val="black"/>
                </a:solidFill>
              </a:rPr>
              <a:t>88</a:t>
            </a:r>
            <a:r>
              <a:rPr lang="ru-RU" sz="1700" b="1" dirty="0" smtClean="0">
                <a:solidFill>
                  <a:prstClr val="black"/>
                </a:solidFill>
              </a:rPr>
              <a:t> объектов </a:t>
            </a:r>
            <a:r>
              <a:rPr lang="ru-RU" sz="1700" b="1" dirty="0">
                <a:solidFill>
                  <a:prstClr val="black"/>
                </a:solidFill>
              </a:rPr>
              <a:t>спорта, в том </a:t>
            </a:r>
            <a:r>
              <a:rPr lang="ru-RU" sz="1700" b="1" dirty="0" smtClean="0">
                <a:solidFill>
                  <a:prstClr val="black"/>
                </a:solidFill>
              </a:rPr>
              <a:t>числе: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700" b="1" u="sng" dirty="0" smtClean="0">
                <a:solidFill>
                  <a:prstClr val="black"/>
                </a:solidFill>
              </a:rPr>
              <a:t>51</a:t>
            </a:r>
            <a:r>
              <a:rPr lang="ru-RU" sz="1700" b="1" dirty="0" smtClean="0">
                <a:solidFill>
                  <a:prstClr val="black"/>
                </a:solidFill>
              </a:rPr>
              <a:t> плоскостное спортивное сооружение (спортивные площадки);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700" b="1" u="sng" dirty="0" smtClean="0">
                <a:solidFill>
                  <a:prstClr val="black"/>
                </a:solidFill>
              </a:rPr>
              <a:t>22</a:t>
            </a:r>
            <a:r>
              <a:rPr lang="ru-RU" sz="1700" b="1" dirty="0" smtClean="0">
                <a:solidFill>
                  <a:prstClr val="black"/>
                </a:solidFill>
              </a:rPr>
              <a:t> спортивных зала </a:t>
            </a:r>
            <a:r>
              <a:rPr lang="ru-RU" sz="1700" b="1" dirty="0">
                <a:solidFill>
                  <a:prstClr val="black"/>
                </a:solidFill>
              </a:rPr>
              <a:t>( в </a:t>
            </a:r>
            <a:r>
              <a:rPr lang="ru-RU" sz="1700" b="1" dirty="0" smtClean="0">
                <a:solidFill>
                  <a:prstClr val="black"/>
                </a:solidFill>
              </a:rPr>
              <a:t>учебных заведениях);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700" b="1" u="sng" dirty="0" smtClean="0">
                <a:solidFill>
                  <a:prstClr val="black"/>
                </a:solidFill>
              </a:rPr>
              <a:t>14</a:t>
            </a:r>
            <a:r>
              <a:rPr lang="ru-RU" sz="1700" b="1" dirty="0" smtClean="0">
                <a:solidFill>
                  <a:prstClr val="black"/>
                </a:solidFill>
              </a:rPr>
              <a:t> </a:t>
            </a:r>
            <a:r>
              <a:rPr lang="ru-RU" sz="1700" b="1" dirty="0">
                <a:solidFill>
                  <a:prstClr val="black"/>
                </a:solidFill>
              </a:rPr>
              <a:t>приспособленных </a:t>
            </a:r>
            <a:r>
              <a:rPr lang="ru-RU" sz="1700" b="1" dirty="0" smtClean="0">
                <a:solidFill>
                  <a:prstClr val="black"/>
                </a:solidFill>
              </a:rPr>
              <a:t>помещений;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700" b="1" u="sng" dirty="0" smtClean="0">
                <a:solidFill>
                  <a:prstClr val="black"/>
                </a:solidFill>
              </a:rPr>
              <a:t>1 </a:t>
            </a:r>
            <a:r>
              <a:rPr lang="ru-RU" sz="1700" b="1" dirty="0" smtClean="0">
                <a:solidFill>
                  <a:prstClr val="black"/>
                </a:solidFill>
              </a:rPr>
              <a:t>плавательный бассейн.</a:t>
            </a:r>
            <a:endParaRPr lang="ru-RU" sz="1700" b="1" dirty="0">
              <a:solidFill>
                <a:srgbClr val="FF0000"/>
              </a:solidFill>
            </a:endParaRPr>
          </a:p>
          <a:p>
            <a:pPr algn="ctr"/>
            <a:r>
              <a:rPr lang="ru-RU" sz="1700" b="1" dirty="0">
                <a:solidFill>
                  <a:srgbClr val="7030A0"/>
                </a:solidFill>
              </a:rPr>
              <a:t>     Численность граждан, систематически занимающихся физической культурой и </a:t>
            </a:r>
            <a:r>
              <a:rPr lang="ru-RU" sz="1700" b="1" dirty="0" smtClean="0">
                <a:solidFill>
                  <a:srgbClr val="7030A0"/>
                </a:solidFill>
              </a:rPr>
              <a:t>спортом – 12 400 </a:t>
            </a:r>
            <a:r>
              <a:rPr lang="ru-RU" sz="1700" b="1" u="sng" dirty="0" smtClean="0">
                <a:solidFill>
                  <a:srgbClr val="7030A0"/>
                </a:solidFill>
              </a:rPr>
              <a:t>чел</a:t>
            </a:r>
            <a:r>
              <a:rPr lang="ru-RU" sz="1700" b="1" dirty="0">
                <a:solidFill>
                  <a:srgbClr val="7030A0"/>
                </a:solidFill>
              </a:rPr>
              <a:t>., или </a:t>
            </a:r>
            <a:r>
              <a:rPr lang="ru-RU" sz="1700" b="1" dirty="0" smtClean="0">
                <a:solidFill>
                  <a:srgbClr val="7030A0"/>
                </a:solidFill>
              </a:rPr>
              <a:t>52,02</a:t>
            </a:r>
            <a:r>
              <a:rPr lang="ru-RU" sz="1700" b="1" u="sng" dirty="0" smtClean="0">
                <a:solidFill>
                  <a:srgbClr val="7030A0"/>
                </a:solidFill>
              </a:rPr>
              <a:t> </a:t>
            </a:r>
            <a:r>
              <a:rPr lang="ru-RU" sz="1700" b="1" u="sng" dirty="0">
                <a:solidFill>
                  <a:srgbClr val="7030A0"/>
                </a:solidFill>
              </a:rPr>
              <a:t>%</a:t>
            </a:r>
            <a:r>
              <a:rPr lang="ru-RU" sz="1700" b="1" dirty="0">
                <a:solidFill>
                  <a:srgbClr val="7030A0"/>
                </a:solidFill>
              </a:rPr>
              <a:t> от общей численности населения  </a:t>
            </a:r>
            <a:r>
              <a:rPr lang="ru-RU" sz="1700" b="1" dirty="0" smtClean="0">
                <a:solidFill>
                  <a:srgbClr val="7030A0"/>
                </a:solidFill>
              </a:rPr>
              <a:t>района в возрасте от 3 до 79 лет, функционируют</a:t>
            </a:r>
            <a:r>
              <a:rPr lang="ru-RU" sz="1700" b="1" dirty="0">
                <a:solidFill>
                  <a:srgbClr val="7030A0"/>
                </a:solidFill>
              </a:rPr>
              <a:t>: </a:t>
            </a:r>
            <a:r>
              <a:rPr lang="ru-RU" sz="1700" b="1" dirty="0" smtClean="0">
                <a:solidFill>
                  <a:srgbClr val="7030A0"/>
                </a:solidFill>
              </a:rPr>
              <a:t>МАУ ФОК «Свирь», МБОУ ДО «ПДЮСШ», МБОУ ДО «ПЦДТ»</a:t>
            </a:r>
            <a:endParaRPr lang="ru-RU" sz="1700" b="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Посещаемость </a:t>
            </a:r>
            <a:r>
              <a:rPr lang="ru-RU" sz="1600" b="1" dirty="0">
                <a:solidFill>
                  <a:prstClr val="black"/>
                </a:solidFill>
              </a:rPr>
              <a:t>спортивных </a:t>
            </a:r>
            <a:r>
              <a:rPr lang="ru-RU" sz="1600" b="1" dirty="0" smtClean="0">
                <a:solidFill>
                  <a:prstClr val="black"/>
                </a:solidFill>
              </a:rPr>
              <a:t>учреждений: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prstClr val="black"/>
                </a:solidFill>
              </a:rPr>
              <a:t>ПДЮСШ и ПЦДТ </a:t>
            </a:r>
            <a:r>
              <a:rPr lang="ru-RU" sz="1600" b="1" u="sng" dirty="0" smtClean="0">
                <a:solidFill>
                  <a:prstClr val="black"/>
                </a:solidFill>
              </a:rPr>
              <a:t>690  </a:t>
            </a:r>
            <a:r>
              <a:rPr lang="ru-RU" sz="1600" b="1" dirty="0" smtClean="0">
                <a:solidFill>
                  <a:prstClr val="black"/>
                </a:solidFill>
              </a:rPr>
              <a:t>человек;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prstClr val="black"/>
                </a:solidFill>
              </a:rPr>
              <a:t>МАУ ФОК «Свирь» </a:t>
            </a:r>
            <a:r>
              <a:rPr lang="ru-RU" sz="1600" b="1" u="sng" dirty="0" smtClean="0">
                <a:solidFill>
                  <a:prstClr val="black"/>
                </a:solidFill>
              </a:rPr>
              <a:t>1 380 </a:t>
            </a:r>
            <a:r>
              <a:rPr lang="ru-RU" sz="1600" b="1" dirty="0" smtClean="0">
                <a:solidFill>
                  <a:prstClr val="black"/>
                </a:solidFill>
              </a:rPr>
              <a:t>человек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prstClr val="black"/>
                </a:solidFill>
              </a:rPr>
              <a:t> в 2023 году </a:t>
            </a:r>
            <a:r>
              <a:rPr lang="ru-RU" sz="1600" b="1" u="sng" dirty="0" smtClean="0">
                <a:solidFill>
                  <a:prstClr val="black"/>
                </a:solidFill>
              </a:rPr>
              <a:t>606 </a:t>
            </a:r>
            <a:r>
              <a:rPr lang="ru-RU" sz="1600" b="1" dirty="0" smtClean="0">
                <a:solidFill>
                  <a:prstClr val="black"/>
                </a:solidFill>
              </a:rPr>
              <a:t>человек приняли участие в выполнении нормативов комплекса ВФСК «ГТО», из них 480 человек выполнили комплекс нормативов на знаки отличия: 102 золотых,151 серебряных,227 бронзовых.</a:t>
            </a:r>
            <a:endParaRPr lang="ru-RU" sz="16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гнутая вниз стрелка 3"/>
          <p:cNvSpPr/>
          <p:nvPr/>
        </p:nvSpPr>
        <p:spPr>
          <a:xfrm rot="10800000">
            <a:off x="3187227" y="3114398"/>
            <a:ext cx="5623349" cy="715454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48246" y="269521"/>
            <a:ext cx="6858301" cy="7499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en-US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788" y="5690736"/>
            <a:ext cx="8772742" cy="923330"/>
          </a:xfrm>
          <a:prstGeom prst="rect">
            <a:avLst/>
          </a:prstGeom>
          <a:solidFill>
            <a:srgbClr val="FDFDC7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основополагающее требование, предъявляемое к органам, составляющим и утверждающим бюджет</a:t>
            </a:r>
          </a:p>
        </p:txBody>
      </p:sp>
      <p:grpSp>
        <p:nvGrpSpPr>
          <p:cNvPr id="9" name="Группа 10"/>
          <p:cNvGrpSpPr/>
          <p:nvPr/>
        </p:nvGrpSpPr>
        <p:grpSpPr>
          <a:xfrm>
            <a:off x="403949" y="1159451"/>
            <a:ext cx="8060544" cy="3291832"/>
            <a:chOff x="812589" y="1921644"/>
            <a:chExt cx="7431819" cy="3327870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gray">
            <a:xfrm>
              <a:off x="827584" y="2368550"/>
              <a:ext cx="2479179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899592" y="2376488"/>
              <a:ext cx="2375421" cy="2803525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gray">
            <a:xfrm>
              <a:off x="899592" y="4440238"/>
              <a:ext cx="2364308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gray">
            <a:xfrm>
              <a:off x="899592" y="2398713"/>
              <a:ext cx="2364308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450418" y="1988840"/>
              <a:ext cx="120431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>
                  <a:solidFill>
                    <a:srgbClr val="000000"/>
                  </a:solidFill>
                  <a:latin typeface="Arial" charset="0"/>
                </a:rPr>
                <a:t>Бюджет</a:t>
              </a: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gray">
            <a:xfrm>
              <a:off x="812589" y="2607470"/>
              <a:ext cx="2448272" cy="21698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(от старонормандского </a:t>
              </a:r>
              <a:r>
                <a:rPr lang="ru-RU" sz="15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bougette</a:t>
              </a:r>
              <a:r>
                <a:rPr lang="ru-RU" sz="1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</a:r>
              <a:endParaRPr lang="en-US" sz="15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gray">
            <a:xfrm>
              <a:off x="35052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gray">
            <a:xfrm>
              <a:off x="3538538" y="2376488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gray">
            <a:xfrm>
              <a:off x="3556000" y="4440238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gray">
            <a:xfrm>
              <a:off x="3556000" y="2398713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Text Box 29"/>
            <p:cNvSpPr txBox="1">
              <a:spLocks noChangeArrowheads="1"/>
            </p:cNvSpPr>
            <p:nvPr/>
          </p:nvSpPr>
          <p:spPr bwMode="gray">
            <a:xfrm>
              <a:off x="3581400" y="2822575"/>
              <a:ext cx="2057400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  </a:r>
              <a:endParaRPr lang="en-US" sz="15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" name="AutoShape 33"/>
            <p:cNvSpPr>
              <a:spLocks noChangeArrowheads="1"/>
            </p:cNvSpPr>
            <p:nvPr/>
          </p:nvSpPr>
          <p:spPr bwMode="gray">
            <a:xfrm>
              <a:off x="58674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AutoShape 34"/>
            <p:cNvSpPr>
              <a:spLocks noChangeArrowheads="1"/>
            </p:cNvSpPr>
            <p:nvPr/>
          </p:nvSpPr>
          <p:spPr bwMode="gray">
            <a:xfrm>
              <a:off x="5900738" y="2376488"/>
              <a:ext cx="2343670" cy="2803525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" name="AutoShape 35"/>
            <p:cNvSpPr>
              <a:spLocks noChangeArrowheads="1"/>
            </p:cNvSpPr>
            <p:nvPr/>
          </p:nvSpPr>
          <p:spPr bwMode="gray">
            <a:xfrm>
              <a:off x="5918200" y="4440238"/>
              <a:ext cx="22542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" name="AutoShape 36"/>
            <p:cNvSpPr>
              <a:spLocks noChangeArrowheads="1"/>
            </p:cNvSpPr>
            <p:nvPr/>
          </p:nvSpPr>
          <p:spPr bwMode="gray">
            <a:xfrm>
              <a:off x="5918200" y="2398713"/>
              <a:ext cx="22542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25" name="Group 37"/>
            <p:cNvGrpSpPr>
              <a:grpSpLocks/>
            </p:cNvGrpSpPr>
            <p:nvPr/>
          </p:nvGrpSpPr>
          <p:grpSpPr bwMode="auto">
            <a:xfrm>
              <a:off x="6012160" y="1988840"/>
              <a:ext cx="2016224" cy="622726"/>
              <a:chOff x="1289" y="582"/>
              <a:chExt cx="668" cy="647"/>
            </a:xfrm>
          </p:grpSpPr>
          <p:sp>
            <p:nvSpPr>
              <p:cNvPr id="38" name="Oval 38"/>
              <p:cNvSpPr>
                <a:spLocks noChangeArrowheads="1"/>
              </p:cNvSpPr>
              <p:nvPr/>
            </p:nvSpPr>
            <p:spPr bwMode="gray">
              <a:xfrm>
                <a:off x="1289" y="646"/>
                <a:ext cx="668" cy="54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9" name="Oval 39"/>
              <p:cNvSpPr>
                <a:spLocks noChangeArrowheads="1"/>
              </p:cNvSpPr>
              <p:nvPr/>
            </p:nvSpPr>
            <p:spPr bwMode="gray">
              <a:xfrm>
                <a:off x="1298" y="582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0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1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2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26" name="Text Box 43"/>
            <p:cNvSpPr txBox="1">
              <a:spLocks noChangeArrowheads="1"/>
            </p:cNvSpPr>
            <p:nvPr/>
          </p:nvSpPr>
          <p:spPr bwMode="gray">
            <a:xfrm>
              <a:off x="6345044" y="1943940"/>
              <a:ext cx="1296144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39639D"/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39639D"/>
                  </a:solidFill>
                  <a:latin typeface="Times New Roman" pitchFamily="18" charset="0"/>
                  <a:cs typeface="Times New Roman" pitchFamily="18" charset="0"/>
                </a:rPr>
                <a:t>бюджета</a:t>
              </a:r>
              <a:endParaRPr lang="en-US" b="1" dirty="0">
                <a:solidFill>
                  <a:srgbClr val="39639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44"/>
            <p:cNvSpPr txBox="1">
              <a:spLocks noChangeArrowheads="1"/>
            </p:cNvSpPr>
            <p:nvPr/>
          </p:nvSpPr>
          <p:spPr bwMode="gray">
            <a:xfrm>
              <a:off x="5943600" y="2822575"/>
              <a:ext cx="2228800" cy="24269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выплачиваемые из бюджета денежные средства (социальные выплаты населению, содержание муниципальных учреждений (образование, </a:t>
              </a:r>
              <a:r>
                <a:rPr lang="ru-RU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культура, спорт, </a:t>
              </a:r>
              <a:r>
                <a:rPr lang="ru-RU" sz="15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жкх</a:t>
              </a:r>
              <a:r>
                <a:rPr lang="ru-RU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и </a:t>
              </a:r>
              <a:r>
                <a:rPr lang="ru-RU" sz="15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другие), капитальное строительство и другие)                                                          </a:t>
              </a:r>
            </a:p>
          </p:txBody>
        </p:sp>
        <p:sp>
          <p:nvSpPr>
            <p:cNvPr id="28" name="Oval 38"/>
            <p:cNvSpPr>
              <a:spLocks noChangeArrowheads="1"/>
            </p:cNvSpPr>
            <p:nvPr/>
          </p:nvSpPr>
          <p:spPr bwMode="gray">
            <a:xfrm>
              <a:off x="971600" y="1978625"/>
              <a:ext cx="2160240" cy="51935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9" name="Oval 39"/>
            <p:cNvSpPr>
              <a:spLocks noChangeArrowheads="1"/>
            </p:cNvSpPr>
            <p:nvPr/>
          </p:nvSpPr>
          <p:spPr bwMode="gray">
            <a:xfrm>
              <a:off x="994237" y="1921644"/>
              <a:ext cx="2089094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0" name="Oval 40"/>
            <p:cNvSpPr>
              <a:spLocks noChangeArrowheads="1"/>
            </p:cNvSpPr>
            <p:nvPr/>
          </p:nvSpPr>
          <p:spPr bwMode="gray">
            <a:xfrm>
              <a:off x="1020108" y="1925494"/>
              <a:ext cx="2040586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1" name="Oval 41"/>
            <p:cNvSpPr>
              <a:spLocks noChangeArrowheads="1"/>
            </p:cNvSpPr>
            <p:nvPr/>
          </p:nvSpPr>
          <p:spPr bwMode="gray">
            <a:xfrm>
              <a:off x="1042746" y="1931269"/>
              <a:ext cx="1940335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2" name="Oval 42"/>
            <p:cNvSpPr>
              <a:spLocks noChangeArrowheads="1"/>
            </p:cNvSpPr>
            <p:nvPr/>
          </p:nvSpPr>
          <p:spPr bwMode="gray">
            <a:xfrm>
              <a:off x="1155932" y="1946669"/>
              <a:ext cx="1723665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gray">
            <a:xfrm>
              <a:off x="3635896" y="1978625"/>
              <a:ext cx="1872208" cy="51935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4" name="Oval 39"/>
            <p:cNvSpPr>
              <a:spLocks noChangeArrowheads="1"/>
            </p:cNvSpPr>
            <p:nvPr/>
          </p:nvSpPr>
          <p:spPr bwMode="gray">
            <a:xfrm>
              <a:off x="3655515" y="1921644"/>
              <a:ext cx="1810548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5" name="Oval 40"/>
            <p:cNvSpPr>
              <a:spLocks noChangeArrowheads="1"/>
            </p:cNvSpPr>
            <p:nvPr/>
          </p:nvSpPr>
          <p:spPr bwMode="gray">
            <a:xfrm>
              <a:off x="3677937" y="1925494"/>
              <a:ext cx="1768508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6" name="Oval 41"/>
            <p:cNvSpPr>
              <a:spLocks noChangeArrowheads="1"/>
            </p:cNvSpPr>
            <p:nvPr/>
          </p:nvSpPr>
          <p:spPr bwMode="gray">
            <a:xfrm>
              <a:off x="3697556" y="1931269"/>
              <a:ext cx="1681624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7" name="Oval 42"/>
            <p:cNvSpPr>
              <a:spLocks noChangeArrowheads="1"/>
            </p:cNvSpPr>
            <p:nvPr/>
          </p:nvSpPr>
          <p:spPr bwMode="gray">
            <a:xfrm>
              <a:off x="3795650" y="1946669"/>
              <a:ext cx="1493843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43" name="Text Box 43"/>
          <p:cNvSpPr txBox="1">
            <a:spLocks noChangeArrowheads="1"/>
          </p:cNvSpPr>
          <p:nvPr/>
        </p:nvSpPr>
        <p:spPr bwMode="gray">
          <a:xfrm>
            <a:off x="3720302" y="1149512"/>
            <a:ext cx="154642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39639D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39639D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en-US" b="1" dirty="0">
              <a:solidFill>
                <a:srgbClr val="3963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gray">
          <a:xfrm>
            <a:off x="1091543" y="1280886"/>
            <a:ext cx="126525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39639D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en-US" b="1" dirty="0">
              <a:solidFill>
                <a:srgbClr val="3963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1788" y="4597717"/>
            <a:ext cx="8772742" cy="892552"/>
          </a:xfrm>
          <a:prstGeom prst="rect">
            <a:avLst/>
          </a:prstGeom>
          <a:solidFill>
            <a:srgbClr val="FDFDC7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b="1" dirty="0">
                <a:solidFill>
                  <a:srgbClr val="39639D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 образует положительный остаток бюджета </a:t>
            </a:r>
            <a:r>
              <a:rPr lang="ru-RU" b="1" dirty="0">
                <a:solidFill>
                  <a:srgbClr val="39639D"/>
                </a:solidFill>
                <a:latin typeface="Times New Roman" pitchFamily="18" charset="0"/>
                <a:cs typeface="Times New Roman" pitchFamily="18" charset="0"/>
              </a:rPr>
              <a:t>(профицит) </a:t>
            </a:r>
          </a:p>
        </p:txBody>
      </p:sp>
      <p:sp>
        <p:nvSpPr>
          <p:cNvPr id="46" name="Выгнутая вниз стрелка 45"/>
          <p:cNvSpPr/>
          <p:nvPr/>
        </p:nvSpPr>
        <p:spPr>
          <a:xfrm>
            <a:off x="3222993" y="3868096"/>
            <a:ext cx="5640811" cy="720080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6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64688" cy="1124745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программы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«Управление 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муниципальными 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финансами и муниципальным долгом Подпорожского 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муниципального района» </a:t>
            </a:r>
            <a:endParaRPr lang="ru-RU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76056" y="1305992"/>
            <a:ext cx="4006013" cy="242103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</a:rPr>
              <a:t>Всего исполнено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237 690,7 тыс.руб.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99,4 % от уточнённого годового плана;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17,5 % в общем объёме расходов бюджета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126" y="1340768"/>
            <a:ext cx="525658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Областной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  – 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84 371,0 тыс. руб.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района – 153 319,7 тыс.руб.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2708920"/>
            <a:ext cx="57971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рамках реализации программы предусмотрены комплексы процессных мероприятий - дотация 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выравнивание бюджетной обеспеченности 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поселений, иные МБТ бюджетам поселений на решение вопросов местного значения по различным направлениям деятельности,  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программы </a:t>
            </a:r>
            <a:r>
              <a:rPr lang="ru-RU" sz="2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</a:p>
          <a:p>
            <a:pPr algn="ctr"/>
            <a:r>
              <a:rPr lang="ru-RU" sz="2000" b="1" i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237 690,7 тыс. </a:t>
            </a:r>
            <a:r>
              <a:rPr lang="ru-RU" sz="2000" b="1" i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</a:t>
            </a:r>
            <a:r>
              <a:rPr lang="ru-RU" sz="2000" b="1" i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000" b="1" i="1" u="sng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2" descr="&quot;Управление финансами. Личный финансовый отчет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401" y="3442858"/>
            <a:ext cx="3419872" cy="341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15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8348"/>
            <a:ext cx="9164688" cy="900372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Управление муниципальными финансами и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муниципальным долгом</a:t>
            </a:r>
            <a:br>
              <a:rPr lang="ru-RU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Подпорожского муниципального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района» </a:t>
            </a:r>
            <a:br>
              <a:rPr lang="ru-RU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МБТ предоставленные бюджетам поселений района в 2023 году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009740"/>
              </p:ext>
            </p:extLst>
          </p:nvPr>
        </p:nvGraphicFramePr>
        <p:xfrm>
          <a:off x="0" y="1052736"/>
          <a:ext cx="9108504" cy="575076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71800"/>
                <a:gridCol w="6336704"/>
              </a:tblGrid>
              <a:tr h="1008112">
                <a:tc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Дотация на выравнивание бюджетной обеспеченности -16 869,1 тыс. руб.; МБТ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на создание условий для развития на территории поселения физической культуры и спорта в части предоставления субсидий на выполнение муниципального задания - 2 000,0 тыс. руб.</a:t>
                      </a:r>
                      <a:endParaRPr lang="ru-RU" sz="1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32656">
                <a:tc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Дотация на выравнивание бюджетной обеспеченности -32 089,7тыс. руб.; межбюджетный трансферт</a:t>
                      </a:r>
                      <a:r>
                        <a:rPr lang="ru-RU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на содержание и обслуживание уличного освещения – 2 000,0  тыс. руб.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endParaRPr lang="ru-RU" sz="15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Дотация на выравнивание бюджетной обеспеченности -19 108,8 тыс. руб.; МБТ</a:t>
                      </a:r>
                      <a:r>
                        <a:rPr lang="ru-RU" sz="15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на выполнение мероприятий по технологическому присоединению энергопринимающего устройства – 3 500,0 тыс. руб.; на содержание и обслуживание уличного освещения – 2 000,0 тыс. руб.</a:t>
                      </a:r>
                      <a:endParaRPr lang="ru-RU" sz="15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4360">
                <a:tc>
                  <a:txBody>
                    <a:bodyPr/>
                    <a:lstStyle/>
                    <a:p>
                      <a:endParaRPr lang="ru-RU" sz="1500" b="1" i="1" u="none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Дотация на выравнивание бюджетной обеспеченности – 22 153,1 тыс. руб.; МБТ</a:t>
                      </a:r>
                      <a:r>
                        <a:rPr lang="ru-RU" sz="15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на содержание дорог – 1 000,0 тыс. руб.; МБТ на содержание и обслуживание уличного освещения – 1 000,0 тыс. руб.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64176">
                <a:tc>
                  <a:txBody>
                    <a:bodyPr/>
                    <a:lstStyle/>
                    <a:p>
                      <a:endParaRPr lang="ru-RU" sz="1500" b="1" i="1" u="none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Дотация на выравнивание бюджетной обеспеченности – 95 884,3 тыс. руб.;  межбюджетный трансферт </a:t>
                      </a:r>
                      <a:r>
                        <a:rPr lang="ru-RU" sz="15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на оплату дополнительных метров приобретаемых в муниципальную собственность жилых помещений (квартир) для переселения граждан из аварийного жилищного  фонда- 40 085,7 тыс. руб</a:t>
                      </a:r>
                      <a:endParaRPr lang="ru-RU" sz="1800" b="1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-26573" y="1052735"/>
            <a:ext cx="2802014" cy="10081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МО «Важинское городское поселение»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18 869,1 тыс. руб.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95" y="2060848"/>
            <a:ext cx="2839013" cy="10081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МО «Винницкое сельское поселение»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34 089,7 тыс. руб.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95" y="2996951"/>
            <a:ext cx="2841847" cy="115212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МО «Вознесенское городское поселение»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24 608,8 тыс. руб</a:t>
            </a:r>
            <a:r>
              <a:rPr lang="ru-RU" sz="1400" b="1" dirty="0" smtClean="0">
                <a:solidFill>
                  <a:srgbClr val="FF0000"/>
                </a:solidFill>
              </a:rPr>
              <a:t>.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-26573" y="4081924"/>
            <a:ext cx="2820284" cy="10752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МО «Никольское городское поселение» </a:t>
            </a:r>
            <a:r>
              <a:rPr lang="ru-RU" sz="1600" b="1" dirty="0" smtClean="0">
                <a:solidFill>
                  <a:srgbClr val="FF0000"/>
                </a:solidFill>
              </a:rPr>
              <a:t>24 153,1  тыс. руб</a:t>
            </a:r>
            <a:r>
              <a:rPr lang="ru-RU" sz="1400" dirty="0" smtClean="0">
                <a:solidFill>
                  <a:srgbClr val="000000"/>
                </a:solidFill>
              </a:rPr>
              <a:t>.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95" y="5157192"/>
            <a:ext cx="2839013" cy="14401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МО «Подпорожское городское поселение» </a:t>
            </a:r>
            <a:r>
              <a:rPr lang="ru-RU" sz="1600" b="1" dirty="0" smtClean="0">
                <a:solidFill>
                  <a:srgbClr val="FF0000"/>
                </a:solidFill>
              </a:rPr>
              <a:t>135 970,0 тыс. руб.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ndredenson.net/wp-content/uploads/2015/08/edu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352" y="1069494"/>
            <a:ext cx="3258774" cy="276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90872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муниципальной программы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«Современное образование Подпорожского 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района»</a:t>
            </a:r>
            <a:endParaRPr lang="ru-RU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615596" y="1048980"/>
            <a:ext cx="3828611" cy="237784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</a:rPr>
              <a:t>Всего исполнено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768 559,9 тыс.руб.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97,9% от уточнённого годового плана;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56,5% в общем объёме расходов бюджета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44207" y="1057020"/>
            <a:ext cx="2699793" cy="20972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"</a:t>
            </a:r>
            <a:r>
              <a:rPr lang="ru-RU" sz="1200" b="1" dirty="0">
                <a:solidFill>
                  <a:srgbClr val="000000"/>
                </a:solidFill>
              </a:rPr>
              <a:t>Обеспечение реализации муниципальной программы "Современное образование </a:t>
            </a:r>
            <a:r>
              <a:rPr lang="ru-RU" sz="1200" b="1" dirty="0" smtClean="0">
                <a:solidFill>
                  <a:srgbClr val="000000"/>
                </a:solidFill>
              </a:rPr>
              <a:t>" </a:t>
            </a:r>
            <a:r>
              <a:rPr lang="ru-RU" sz="1200" b="1" dirty="0">
                <a:solidFill>
                  <a:srgbClr val="000000"/>
                </a:solidFill>
              </a:rPr>
              <a:t>и прочие мероприятия в области образования</a:t>
            </a:r>
            <a:r>
              <a:rPr lang="ru-RU" sz="1400" b="1" dirty="0">
                <a:solidFill>
                  <a:srgbClr val="000000"/>
                </a:solidFill>
              </a:rPr>
              <a:t>"</a:t>
            </a:r>
          </a:p>
          <a:p>
            <a:pPr algn="ctr"/>
            <a:r>
              <a:rPr lang="ru-RU" sz="1600" b="1" dirty="0" smtClean="0">
                <a:solidFill>
                  <a:srgbClr val="C8089F"/>
                </a:solidFill>
              </a:rPr>
              <a:t>59 877,9т.р</a:t>
            </a:r>
            <a:r>
              <a:rPr lang="ru-RU" sz="1400" b="1" dirty="0" smtClean="0">
                <a:solidFill>
                  <a:srgbClr val="C8089F"/>
                </a:solidFill>
              </a:rPr>
              <a:t>.</a:t>
            </a:r>
            <a:endParaRPr lang="ru-RU" sz="1400" dirty="0">
              <a:solidFill>
                <a:srgbClr val="C8089F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444206" y="3154288"/>
            <a:ext cx="2664297" cy="173952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"</a:t>
            </a:r>
            <a:r>
              <a:rPr lang="ru-RU" sz="1400" b="1" dirty="0">
                <a:solidFill>
                  <a:schemeClr val="tx1"/>
                </a:solidFill>
              </a:rPr>
              <a:t>Развитие системы отдыха, оздоровления, занятости детей, подростков и молодежи"</a:t>
            </a:r>
          </a:p>
          <a:p>
            <a:pPr algn="ctr"/>
            <a:r>
              <a:rPr lang="ru-RU" sz="1600" b="1" dirty="0" smtClean="0">
                <a:solidFill>
                  <a:srgbClr val="C8089F"/>
                </a:solidFill>
              </a:rPr>
              <a:t>12 155,2 </a:t>
            </a:r>
            <a:r>
              <a:rPr lang="ru-RU" sz="1400" b="1" dirty="0" smtClean="0">
                <a:solidFill>
                  <a:srgbClr val="C8089F"/>
                </a:solidFill>
              </a:rPr>
              <a:t>т.р.</a:t>
            </a:r>
            <a:endParaRPr lang="ru-RU" sz="1400" dirty="0">
              <a:solidFill>
                <a:srgbClr val="C8089F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525574" y="4708121"/>
            <a:ext cx="2278674" cy="20972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"</a:t>
            </a:r>
            <a:r>
              <a:rPr lang="ru-RU" sz="1400" b="1" dirty="0">
                <a:solidFill>
                  <a:schemeClr val="tx1"/>
                </a:solidFill>
              </a:rPr>
              <a:t>Развитие дополнительного образования детей Подпорожского района"</a:t>
            </a:r>
          </a:p>
          <a:p>
            <a:pPr algn="ctr"/>
            <a:r>
              <a:rPr lang="ru-RU" sz="1600" b="1" dirty="0" smtClean="0">
                <a:solidFill>
                  <a:srgbClr val="C8089F"/>
                </a:solidFill>
              </a:rPr>
              <a:t>93 250,2 т.р</a:t>
            </a:r>
            <a:r>
              <a:rPr lang="ru-RU" sz="1400" b="1" dirty="0" smtClean="0">
                <a:solidFill>
                  <a:srgbClr val="C8089F"/>
                </a:solidFill>
              </a:rPr>
              <a:t>.</a:t>
            </a:r>
            <a:endParaRPr lang="ru-RU" sz="1400" b="1" dirty="0">
              <a:solidFill>
                <a:srgbClr val="C8089F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339752" y="4710758"/>
            <a:ext cx="2448272" cy="21026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"</a:t>
            </a:r>
            <a:r>
              <a:rPr lang="ru-RU" sz="1300" b="1" dirty="0">
                <a:solidFill>
                  <a:schemeClr val="tx1"/>
                </a:solidFill>
              </a:rPr>
              <a:t>Развитие начального общего, основного общего и  среднего общего образования детей Подпорожского  </a:t>
            </a:r>
            <a:r>
              <a:rPr lang="ru-RU" sz="1300" b="1" dirty="0" smtClean="0">
                <a:solidFill>
                  <a:schemeClr val="tx1"/>
                </a:solidFill>
              </a:rPr>
              <a:t>района«</a:t>
            </a:r>
          </a:p>
          <a:p>
            <a:pPr algn="ctr"/>
            <a:r>
              <a:rPr lang="ru-RU" sz="1600" b="1" dirty="0" smtClean="0">
                <a:solidFill>
                  <a:srgbClr val="C8089F"/>
                </a:solidFill>
              </a:rPr>
              <a:t>338 136 ,1 т.р.</a:t>
            </a:r>
            <a:endParaRPr lang="ru-RU" sz="1600" b="1" dirty="0">
              <a:solidFill>
                <a:srgbClr val="C8089F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" y="4221088"/>
            <a:ext cx="2483768" cy="20882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"</a:t>
            </a:r>
            <a:r>
              <a:rPr lang="ru-RU" sz="1400" b="1" dirty="0">
                <a:solidFill>
                  <a:schemeClr val="tx1"/>
                </a:solidFill>
              </a:rPr>
              <a:t>Развитие дошкольного образования детей Подпорожского района"</a:t>
            </a:r>
          </a:p>
          <a:p>
            <a:pPr algn="ctr"/>
            <a:r>
              <a:rPr lang="ru-RU" sz="1600" b="1" dirty="0" smtClean="0">
                <a:solidFill>
                  <a:srgbClr val="C8089F"/>
                </a:solidFill>
              </a:rPr>
              <a:t>231 151,9 т.р.</a:t>
            </a:r>
            <a:endParaRPr lang="ru-RU" sz="1600" b="1" dirty="0">
              <a:solidFill>
                <a:srgbClr val="C8089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0494" y="3426826"/>
            <a:ext cx="4773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Областной бюджет – 445 044,7 тыс. руб.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 района – 323 515,2 тыс. руб.</a:t>
            </a:r>
          </a:p>
        </p:txBody>
      </p:sp>
      <p:sp>
        <p:nvSpPr>
          <p:cNvPr id="11" name="Овал 10"/>
          <p:cNvSpPr/>
          <p:nvPr/>
        </p:nvSpPr>
        <p:spPr>
          <a:xfrm>
            <a:off x="6660232" y="4893809"/>
            <a:ext cx="2448272" cy="17755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«Предоставление бесплатного питания обучающимся»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8089F"/>
                </a:solidFill>
              </a:rPr>
              <a:t>33 988,6 </a:t>
            </a:r>
            <a:r>
              <a:rPr lang="ru-RU" sz="1400" b="1" dirty="0" smtClean="0">
                <a:solidFill>
                  <a:srgbClr val="C8089F"/>
                </a:solidFill>
              </a:rPr>
              <a:t>т.р.</a:t>
            </a:r>
            <a:endParaRPr lang="ru-RU" sz="1400" b="1" dirty="0">
              <a:solidFill>
                <a:srgbClr val="C808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3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gousosh413petrodr.peter.gov.spb.ru/images/fon/fon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949">
            <a:off x="3245319" y="994467"/>
            <a:ext cx="3982913" cy="270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90872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Финансирование ключевых мероприятий в 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2023 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году </a:t>
            </a:r>
            <a:b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</a:b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(за счёт всех источников, 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тыс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. руб.)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467544" y="980728"/>
            <a:ext cx="2088232" cy="2376264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Укрепление материально-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технической базы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образовательных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Учреждений</a:t>
            </a:r>
          </a:p>
          <a:p>
            <a:pPr algn="ctr"/>
            <a:endParaRPr lang="ru-RU" sz="16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69 651 ,5 т.р.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716017" y="3871723"/>
            <a:ext cx="2088231" cy="2581612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Обеспечение финансирования в рамках исполнения муниципального социального заказа по дополнительному образованию</a:t>
            </a: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14 129,5 т.р.</a:t>
            </a: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411760" y="3871723"/>
            <a:ext cx="2160240" cy="2581611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</a:rPr>
              <a:t>Обеспечение деятельности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</a:rPr>
              <a:t>подведомственных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Учреждений</a:t>
            </a:r>
          </a:p>
          <a:p>
            <a:pPr algn="ctr"/>
            <a:endParaRPr lang="ru-RU" sz="1600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644 665,7 т.р.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clipartbest.com/cliparts/di7/peg/di7pegki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573016"/>
            <a:ext cx="2664297" cy="32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 rot="10800000" flipV="1">
            <a:off x="7164288" y="4077072"/>
            <a:ext cx="1872208" cy="2448271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Организация бесплатного питания обучающихся общеобразовательных организаций</a:t>
            </a:r>
          </a:p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33 988,6 т.р.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 rot="10800000" flipH="1" flipV="1">
            <a:off x="7340620" y="980728"/>
            <a:ext cx="1623868" cy="2890995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Реализация федеральных проектов и мероприятия направленные  на достижение целей  федеральных проектов «Современная школа», «Патриотическое воспитание граждан РФ»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6 124,6 т.р.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anews.if.ua/img/20140728/75287ce53037d11b1f3dd8dcf84f6a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90926"/>
            <a:ext cx="4139951" cy="3137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620688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дошкольного образования</a:t>
            </a:r>
            <a:endParaRPr lang="ru-RU" sz="2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14356"/>
            <a:ext cx="8397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На 01.01.2024 года </a:t>
            </a:r>
            <a:r>
              <a:rPr lang="ru-RU" sz="2400" dirty="0">
                <a:solidFill>
                  <a:srgbClr val="000000"/>
                </a:solidFill>
              </a:rPr>
              <a:t>детские сады посещает </a:t>
            </a:r>
            <a:r>
              <a:rPr lang="ru-RU" sz="2400" dirty="0" smtClean="0">
                <a:solidFill>
                  <a:srgbClr val="000000"/>
                </a:solidFill>
              </a:rPr>
              <a:t>1 156 детей </a:t>
            </a:r>
            <a:endParaRPr lang="ru-RU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6205841"/>
              </p:ext>
            </p:extLst>
          </p:nvPr>
        </p:nvGraphicFramePr>
        <p:xfrm>
          <a:off x="18740" y="1074509"/>
          <a:ext cx="5181575" cy="335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64088" y="1490007"/>
            <a:ext cx="3779912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Всего </a:t>
            </a:r>
            <a:r>
              <a:rPr lang="ru-RU" sz="2400" dirty="0">
                <a:solidFill>
                  <a:srgbClr val="00B0F0"/>
                </a:solidFill>
              </a:rPr>
              <a:t>расходов на одного </a:t>
            </a:r>
            <a:r>
              <a:rPr lang="ru-RU" sz="2400" dirty="0" smtClean="0">
                <a:solidFill>
                  <a:srgbClr val="00B0F0"/>
                </a:solidFill>
              </a:rPr>
              <a:t>ребёнка </a:t>
            </a:r>
            <a:r>
              <a:rPr lang="ru-RU" sz="2400" dirty="0">
                <a:solidFill>
                  <a:srgbClr val="00B0F0"/>
                </a:solidFill>
              </a:rPr>
              <a:t>в возрасте 1-7 лет в </a:t>
            </a:r>
            <a:r>
              <a:rPr lang="ru-RU" sz="2400" dirty="0" smtClean="0">
                <a:solidFill>
                  <a:srgbClr val="00B0F0"/>
                </a:solidFill>
              </a:rPr>
              <a:t>2022 г. – 189 403 </a:t>
            </a:r>
            <a:r>
              <a:rPr lang="ru-RU" sz="2400" b="1" u="sng" dirty="0" smtClean="0">
                <a:solidFill>
                  <a:srgbClr val="00B0F0"/>
                </a:solidFill>
              </a:rPr>
              <a:t>руб</a:t>
            </a:r>
            <a:r>
              <a:rPr lang="ru-RU" sz="2400" u="sng" dirty="0" smtClean="0">
                <a:solidFill>
                  <a:srgbClr val="00B0F0"/>
                </a:solidFill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 в 2023 г. – 199 958 </a:t>
            </a:r>
            <a:r>
              <a:rPr lang="ru-RU" sz="2400" b="1" u="sng" dirty="0" smtClean="0">
                <a:solidFill>
                  <a:srgbClr val="00B0F0"/>
                </a:solidFill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14229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8089F"/>
                </a:solidFill>
              </a:rPr>
              <a:t>Реализация дошкольного образования осуществляется в 8</a:t>
            </a:r>
            <a:endParaRPr lang="ru-RU" sz="2000" dirty="0">
              <a:solidFill>
                <a:srgbClr val="C8089F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8089F"/>
                </a:solidFill>
              </a:rPr>
              <a:t>бюджетных учреждениях</a:t>
            </a:r>
          </a:p>
        </p:txBody>
      </p:sp>
    </p:spTree>
    <p:extLst>
      <p:ext uri="{BB962C8B-B14F-4D97-AF65-F5344CB8AC3E}">
        <p14:creationId xmlns:p14="http://schemas.microsoft.com/office/powerpoint/2010/main" val="13845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764704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общего образования</a:t>
            </a:r>
            <a:endParaRPr lang="ru-RU" sz="2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80199"/>
            <a:ext cx="7452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На </a:t>
            </a:r>
            <a:r>
              <a:rPr lang="ru-RU" sz="2000" dirty="0" smtClean="0">
                <a:solidFill>
                  <a:srgbClr val="000000"/>
                </a:solidFill>
              </a:rPr>
              <a:t>01.01.2024 г. </a:t>
            </a:r>
            <a:r>
              <a:rPr lang="ru-RU" sz="2000" dirty="0">
                <a:solidFill>
                  <a:srgbClr val="000000"/>
                </a:solidFill>
              </a:rPr>
              <a:t>в общеобразовательных </a:t>
            </a:r>
            <a:r>
              <a:rPr lang="ru-RU" sz="2000" dirty="0" smtClean="0">
                <a:solidFill>
                  <a:srgbClr val="000000"/>
                </a:solidFill>
              </a:rPr>
              <a:t>учреждениях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обучается  2 629 детей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80182"/>
            <a:ext cx="385192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Всего </a:t>
            </a:r>
            <a:r>
              <a:rPr lang="ru-RU" sz="2400" dirty="0">
                <a:solidFill>
                  <a:srgbClr val="00B050"/>
                </a:solidFill>
              </a:rPr>
              <a:t>расходов на одного</a:t>
            </a:r>
          </a:p>
          <a:p>
            <a:pPr algn="ctr"/>
            <a:r>
              <a:rPr lang="ru-RU" sz="2400" dirty="0">
                <a:solidFill>
                  <a:srgbClr val="00B050"/>
                </a:solidFill>
              </a:rPr>
              <a:t>школьника </a:t>
            </a:r>
            <a:endParaRPr lang="ru-RU" sz="2400" dirty="0" smtClean="0">
              <a:solidFill>
                <a:srgbClr val="00B050"/>
              </a:solidFill>
            </a:endParaRPr>
          </a:p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в 2022 г. – </a:t>
            </a:r>
            <a:r>
              <a:rPr lang="ru-RU" sz="2400" b="1" u="sng" dirty="0" smtClean="0">
                <a:solidFill>
                  <a:srgbClr val="00B050"/>
                </a:solidFill>
              </a:rPr>
              <a:t>125 580 руб.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 в 2023 г. – </a:t>
            </a:r>
            <a:r>
              <a:rPr lang="ru-RU" sz="2400" b="1" u="sng" dirty="0" smtClean="0">
                <a:solidFill>
                  <a:srgbClr val="00B050"/>
                </a:solidFill>
              </a:rPr>
              <a:t>130 947 руб.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4820651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Реализация общего образования осуществляется в 8 бюджетных учреждениях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Picture 2" descr="http://star-w.kir.jp/grp/9/school-clipart-free-i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31632"/>
            <a:ext cx="2836280" cy="28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clipartion.com/wp-content/uploads/2015/11/apple-and-books-clipart-1024x10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8125"/>
            <a:ext cx="1728192" cy="17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57589261"/>
              </p:ext>
            </p:extLst>
          </p:nvPr>
        </p:nvGraphicFramePr>
        <p:xfrm>
          <a:off x="3851920" y="1848396"/>
          <a:ext cx="5204516" cy="291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093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ducationworld.com/a_admin/newsletter/clipart/images/clip_may001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4033265" cy="274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764704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дополнительного образования</a:t>
            </a:r>
            <a:endParaRPr lang="ru-RU" sz="2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6470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На </a:t>
            </a:r>
            <a:r>
              <a:rPr lang="ru-RU" sz="2000" dirty="0" smtClean="0">
                <a:solidFill>
                  <a:srgbClr val="000000"/>
                </a:solidFill>
              </a:rPr>
              <a:t>01.01.2024 г. </a:t>
            </a:r>
            <a:r>
              <a:rPr lang="ru-RU" sz="2000" dirty="0">
                <a:solidFill>
                  <a:srgbClr val="000000"/>
                </a:solidFill>
              </a:rPr>
              <a:t>в учреждениях дополнительного образования </a:t>
            </a:r>
            <a:r>
              <a:rPr lang="ru-RU" sz="2000" dirty="0" smtClean="0">
                <a:solidFill>
                  <a:srgbClr val="000000"/>
                </a:solidFill>
              </a:rPr>
              <a:t>числится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 2 679 человек </a:t>
            </a:r>
            <a:endParaRPr lang="ru-RU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84714456"/>
              </p:ext>
            </p:extLst>
          </p:nvPr>
        </p:nvGraphicFramePr>
        <p:xfrm>
          <a:off x="0" y="1419752"/>
          <a:ext cx="5364089" cy="3305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65909" y="2060848"/>
            <a:ext cx="374523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Всего расходов на одного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ребёнка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в 2022 г. – </a:t>
            </a:r>
            <a:r>
              <a:rPr lang="ru-RU" sz="2400" u="sng" dirty="0" smtClean="0">
                <a:solidFill>
                  <a:srgbClr val="7030A0"/>
                </a:solidFill>
              </a:rPr>
              <a:t>30 804руб.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 в 2023 г. – </a:t>
            </a:r>
            <a:r>
              <a:rPr lang="ru-RU" sz="2400" u="sng" dirty="0" smtClean="0">
                <a:solidFill>
                  <a:srgbClr val="7030A0"/>
                </a:solidFill>
              </a:rPr>
              <a:t>34 808руб.</a:t>
            </a:r>
            <a:endParaRPr lang="ru-RU" sz="2400" u="sng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4205" y="5305977"/>
            <a:ext cx="51002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Из бюджета финансируются: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3 учреждения </a:t>
            </a:r>
            <a:r>
              <a:rPr lang="ru-RU" sz="2000" b="1" dirty="0">
                <a:solidFill>
                  <a:srgbClr val="0070C0"/>
                </a:solidFill>
              </a:rPr>
              <a:t>дополнительного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образования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9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netadetstva.net/wp-content/uploads/2013/06/%D0%BC%D0%B8%D0%BD%D0%B8%D0%B0%D1%82%D1%8E%D1%80%D0%B02-300x2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78" y="3651897"/>
            <a:ext cx="4415622" cy="307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90872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системы отдыха, оздоровления, занятости, детей, подростков и молодежи»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929432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</a:rPr>
              <a:t>Организация отдыха и оздоровления детей осуществляется в оздоровительных </a:t>
            </a:r>
            <a:r>
              <a:rPr lang="ru-RU" b="1" dirty="0" smtClean="0">
                <a:solidFill>
                  <a:srgbClr val="000000"/>
                </a:solidFill>
              </a:rPr>
              <a:t>лагерях: </a:t>
            </a:r>
            <a:r>
              <a:rPr lang="ru-RU" b="1" dirty="0">
                <a:solidFill>
                  <a:srgbClr val="000000"/>
                </a:solidFill>
              </a:rPr>
              <a:t>загородных лагерях </a:t>
            </a:r>
            <a:r>
              <a:rPr lang="ru-RU" b="1" dirty="0" smtClean="0">
                <a:solidFill>
                  <a:srgbClr val="000000"/>
                </a:solidFill>
              </a:rPr>
              <a:t>и  </a:t>
            </a:r>
            <a:r>
              <a:rPr lang="ru-RU" b="1" dirty="0">
                <a:solidFill>
                  <a:srgbClr val="000000"/>
                </a:solidFill>
              </a:rPr>
              <a:t>оздоровительных учреждениях с дневным пребыванием </a:t>
            </a:r>
            <a:r>
              <a:rPr lang="ru-RU" b="1" dirty="0" smtClean="0">
                <a:solidFill>
                  <a:srgbClr val="000000"/>
                </a:solidFill>
              </a:rPr>
              <a:t>детей. </a:t>
            </a:r>
            <a:endParaRPr lang="ru-RU" b="1" dirty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i="1" dirty="0" smtClean="0">
                <a:solidFill>
                  <a:srgbClr val="000000"/>
                </a:solidFill>
              </a:rPr>
              <a:t>В 2023 </a:t>
            </a:r>
            <a:r>
              <a:rPr lang="ru-RU" i="1" dirty="0">
                <a:solidFill>
                  <a:srgbClr val="000000"/>
                </a:solidFill>
              </a:rPr>
              <a:t>году в </a:t>
            </a:r>
            <a:r>
              <a:rPr lang="ru-RU" i="1" dirty="0" smtClean="0">
                <a:solidFill>
                  <a:srgbClr val="000000"/>
                </a:solidFill>
              </a:rPr>
              <a:t>загородных оздоровительных лагерях «Кодиранд» и «Феникс» укрепили своё</a:t>
            </a:r>
            <a:r>
              <a:rPr lang="ru-RU" i="1" dirty="0">
                <a:solidFill>
                  <a:srgbClr val="000000"/>
                </a:solidFill>
              </a:rPr>
              <a:t> </a:t>
            </a:r>
            <a:r>
              <a:rPr lang="ru-RU" i="1" dirty="0" smtClean="0">
                <a:solidFill>
                  <a:srgbClr val="000000"/>
                </a:solidFill>
              </a:rPr>
              <a:t>здоровье 360 человек,  </a:t>
            </a:r>
            <a:r>
              <a:rPr lang="ru-RU" i="1" dirty="0">
                <a:solidFill>
                  <a:srgbClr val="000000"/>
                </a:solidFill>
              </a:rPr>
              <a:t>в лагерях дневного пребывания – </a:t>
            </a:r>
            <a:r>
              <a:rPr lang="ru-RU" i="1" dirty="0" smtClean="0">
                <a:solidFill>
                  <a:srgbClr val="000000"/>
                </a:solidFill>
              </a:rPr>
              <a:t>654  человека, в лагере труда и отдыха -45 человек.</a:t>
            </a:r>
            <a:endParaRPr lang="ru-RU" i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7116" y="5805264"/>
            <a:ext cx="2304256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Всего детей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1 059</a:t>
            </a:r>
            <a:endParaRPr lang="ru-RU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4286" y="3514755"/>
            <a:ext cx="3985666" cy="17864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Всего </a:t>
            </a:r>
            <a:r>
              <a:rPr lang="ru-RU" sz="2400" b="1" dirty="0" smtClean="0">
                <a:solidFill>
                  <a:srgbClr val="FF0000"/>
                </a:solidFill>
              </a:rPr>
              <a:t>направлено на организацию отдыха, оздоровление детей и занятости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12 155,2 тыс. руб.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 rot="2257378">
            <a:off x="1128629" y="5445223"/>
            <a:ext cx="1296144" cy="720080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699" y="0"/>
            <a:ext cx="8467725" cy="1219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по отдельным категориям работников за период реализации Указа Президента РФ № 597 от 07.05.2012 года,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510014"/>
              </p:ext>
            </p:extLst>
          </p:nvPr>
        </p:nvGraphicFramePr>
        <p:xfrm>
          <a:off x="0" y="12192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074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36712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программы 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«Безопасность Подпорожского 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муниципального района»</a:t>
            </a:r>
            <a:endParaRPr lang="ru-RU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95736" y="848500"/>
            <a:ext cx="4104456" cy="230801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</a:rPr>
              <a:t>Всего исполнено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9 332,6 тыс. руб.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97,6 % от уточнённого годового плана;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0,7 % в общем объёме расходов бюджета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9551" y="3278709"/>
            <a:ext cx="3380321" cy="331864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Развитие подсистемы видеонаблюдения, содержание диспетчерского персонала аппаратно –программного комплекса автоматизированной системы «Безопасный город»  и ЕДДС</a:t>
            </a:r>
            <a:endParaRPr lang="ru-RU" sz="16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6 822,7 т.р.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7744" y="3024794"/>
            <a:ext cx="45365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 – 9 332,6 тыс. руб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038444" y="4005064"/>
            <a:ext cx="3024336" cy="280442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Мероприятия по выполнению задач гражданской обороны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1 954,4 т.р.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797841" y="3861048"/>
            <a:ext cx="3168352" cy="28659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Предупреждение и ликвидация чрезвычайных ситуаций на территории района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550,5  т.р.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AutoShape 4" descr="АПК «Безопасный город». Перспективы развития, проблемы технологии,  выработка решений защиты и эксплуатации | infoCOM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052736"/>
            <a:ext cx="2666000" cy="197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Предупреждение и ликвидация чрезвычайных ситуаций и обеспечение пожарной  безопасности - Сайт МБОУ СОШ № 2 п. Новошахтинский Михайловского района  Приморского кр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233975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461019"/>
            <a:ext cx="9154098" cy="6148965"/>
            <a:chOff x="439935" y="312739"/>
            <a:chExt cx="11476736" cy="6148965"/>
          </a:xfrm>
        </p:grpSpPr>
        <p:grpSp>
          <p:nvGrpSpPr>
            <p:cNvPr id="5" name="Скругленный прямоугольник 1"/>
            <p:cNvGrpSpPr>
              <a:grpSpLocks/>
            </p:cNvGrpSpPr>
            <p:nvPr/>
          </p:nvGrpSpPr>
          <p:grpSpPr bwMode="auto">
            <a:xfrm>
              <a:off x="3644900" y="1511301"/>
              <a:ext cx="5334000" cy="1128713"/>
              <a:chOff x="1336" y="952"/>
              <a:chExt cx="3360" cy="711"/>
            </a:xfrm>
          </p:grpSpPr>
          <p:pic>
            <p:nvPicPr>
              <p:cNvPr id="42" name="Скругленный прямоугольник 1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6" y="952"/>
                <a:ext cx="3360" cy="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Text Box 3"/>
              <p:cNvSpPr txBox="1">
                <a:spLocks noChangeArrowheads="1"/>
              </p:cNvSpPr>
              <p:nvPr/>
            </p:nvSpPr>
            <p:spPr bwMode="auto">
              <a:xfrm>
                <a:off x="1413" y="1011"/>
                <a:ext cx="3206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b="1" dirty="0">
                    <a:solidFill>
                      <a:prstClr val="black"/>
                    </a:solidFill>
                    <a:latin typeface="Constantia" panose="02030602050306030303" pitchFamily="18" charset="0"/>
                  </a:rPr>
                  <a:t>Бюджетная система Российской Федерации</a:t>
                </a:r>
              </a:p>
            </p:txBody>
          </p:sp>
        </p:grpSp>
        <p:grpSp>
          <p:nvGrpSpPr>
            <p:cNvPr id="6" name="Скругленный прямоугольник 2"/>
            <p:cNvGrpSpPr>
              <a:grpSpLocks/>
            </p:cNvGrpSpPr>
            <p:nvPr/>
          </p:nvGrpSpPr>
          <p:grpSpPr bwMode="auto">
            <a:xfrm>
              <a:off x="439935" y="2984501"/>
              <a:ext cx="2286794" cy="1039813"/>
              <a:chOff x="-49" y="1880"/>
              <a:chExt cx="895" cy="655"/>
            </a:xfrm>
          </p:grpSpPr>
          <p:pic>
            <p:nvPicPr>
              <p:cNvPr id="40" name="Скругленный прямоугольник 2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" y="1881"/>
                <a:ext cx="895" cy="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Text Box 6"/>
              <p:cNvSpPr txBox="1">
                <a:spLocks noChangeArrowheads="1"/>
              </p:cNvSpPr>
              <p:nvPr/>
            </p:nvSpPr>
            <p:spPr bwMode="auto">
              <a:xfrm>
                <a:off x="-17" y="1880"/>
                <a:ext cx="863" cy="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800" b="1" dirty="0">
                    <a:solidFill>
                      <a:prstClr val="black"/>
                    </a:solidFill>
                    <a:latin typeface="Constantia" panose="02030602050306030303" pitchFamily="18" charset="0"/>
                  </a:rPr>
                  <a:t>федеральный бюджет</a:t>
                </a:r>
                <a:endParaRPr lang="ru-RU" altLang="ru-RU" sz="1800" b="1" dirty="0">
                  <a:solidFill>
                    <a:srgbClr val="FFFFFF"/>
                  </a:solidFill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9" name="Скругленный прямоугольник 3"/>
            <p:cNvGrpSpPr>
              <a:grpSpLocks/>
            </p:cNvGrpSpPr>
            <p:nvPr/>
          </p:nvGrpSpPr>
          <p:grpSpPr bwMode="auto">
            <a:xfrm>
              <a:off x="2726368" y="2957514"/>
              <a:ext cx="2418841" cy="1279525"/>
              <a:chOff x="1000" y="1863"/>
              <a:chExt cx="1278" cy="806"/>
            </a:xfrm>
          </p:grpSpPr>
          <p:pic>
            <p:nvPicPr>
              <p:cNvPr id="38" name="Скругленный прямоугольник 3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3" y="1863"/>
                <a:ext cx="1251" cy="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ext Box 9"/>
              <p:cNvSpPr txBox="1">
                <a:spLocks noChangeArrowheads="1"/>
              </p:cNvSpPr>
              <p:nvPr/>
            </p:nvSpPr>
            <p:spPr bwMode="auto">
              <a:xfrm>
                <a:off x="1000" y="1923"/>
                <a:ext cx="1278" cy="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b="1" dirty="0">
                    <a:solidFill>
                      <a:prstClr val="black"/>
                    </a:solidFill>
                    <a:latin typeface="Constantia" panose="02030602050306030303" pitchFamily="18" charset="0"/>
                  </a:rPr>
                  <a:t>бюджеты государственных внебюджетных фондов Российской Федерации</a:t>
                </a:r>
                <a:endParaRPr lang="ru-RU" altLang="ru-RU" dirty="0">
                  <a:solidFill>
                    <a:srgbClr val="FFFFFF"/>
                  </a:solidFill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10" name="Скругленный прямоугольник 4"/>
            <p:cNvGrpSpPr>
              <a:grpSpLocks/>
            </p:cNvGrpSpPr>
            <p:nvPr/>
          </p:nvGrpSpPr>
          <p:grpSpPr bwMode="auto">
            <a:xfrm>
              <a:off x="5175250" y="3001963"/>
              <a:ext cx="1793874" cy="1206500"/>
              <a:chOff x="2300" y="1891"/>
              <a:chExt cx="1130" cy="760"/>
            </a:xfrm>
          </p:grpSpPr>
          <p:pic>
            <p:nvPicPr>
              <p:cNvPr id="36" name="Скругленный прямоугольник 4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2" y="1891"/>
                <a:ext cx="1128" cy="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Text Box 12"/>
              <p:cNvSpPr txBox="1">
                <a:spLocks noChangeArrowheads="1"/>
              </p:cNvSpPr>
              <p:nvPr/>
            </p:nvSpPr>
            <p:spPr bwMode="auto">
              <a:xfrm>
                <a:off x="2300" y="1938"/>
                <a:ext cx="1076" cy="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600" b="1" dirty="0">
                    <a:solidFill>
                      <a:prstClr val="black"/>
                    </a:solidFill>
                    <a:latin typeface="Constantia" panose="02030602050306030303" pitchFamily="18" charset="0"/>
                  </a:rPr>
                  <a:t>бюджеты субъектов Российской Федерации  </a:t>
                </a:r>
                <a:endParaRPr lang="ru-RU" altLang="ru-RU" sz="1600" dirty="0">
                  <a:solidFill>
                    <a:prstClr val="black"/>
                  </a:solidFill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11" name="Скругленный прямоугольник 5"/>
            <p:cNvGrpSpPr>
              <a:grpSpLocks/>
            </p:cNvGrpSpPr>
            <p:nvPr/>
          </p:nvGrpSpPr>
          <p:grpSpPr bwMode="auto">
            <a:xfrm>
              <a:off x="7041498" y="2970213"/>
              <a:ext cx="2845652" cy="1493838"/>
              <a:chOff x="3460" y="1871"/>
              <a:chExt cx="1391" cy="941"/>
            </a:xfrm>
          </p:grpSpPr>
          <p:pic>
            <p:nvPicPr>
              <p:cNvPr id="34" name="Скругленный прямоугольник 5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0" y="1871"/>
                <a:ext cx="1391" cy="9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xt Box 15"/>
              <p:cNvSpPr txBox="1">
                <a:spLocks noChangeArrowheads="1"/>
              </p:cNvSpPr>
              <p:nvPr/>
            </p:nvSpPr>
            <p:spPr bwMode="auto">
              <a:xfrm>
                <a:off x="3516" y="1932"/>
                <a:ext cx="1255" cy="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600" b="1" dirty="0">
                    <a:solidFill>
                      <a:prstClr val="black"/>
                    </a:solidFill>
                    <a:latin typeface="Constantia" panose="02030602050306030303" pitchFamily="18" charset="0"/>
                  </a:rPr>
                  <a:t>бюджеты территориальных государственных внебюджетных фондов</a:t>
                </a:r>
                <a:endParaRPr lang="ru-RU" altLang="ru-RU" sz="1600" dirty="0">
                  <a:solidFill>
                    <a:prstClr val="black"/>
                  </a:solidFill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12" name="Скругленный прямоугольник 6"/>
            <p:cNvGrpSpPr>
              <a:grpSpLocks/>
            </p:cNvGrpSpPr>
            <p:nvPr/>
          </p:nvGrpSpPr>
          <p:grpSpPr bwMode="auto">
            <a:xfrm>
              <a:off x="9968806" y="3027364"/>
              <a:ext cx="1947865" cy="1281113"/>
              <a:chOff x="5291" y="1907"/>
              <a:chExt cx="895" cy="807"/>
            </a:xfrm>
          </p:grpSpPr>
          <p:pic>
            <p:nvPicPr>
              <p:cNvPr id="32" name="Скругленный прямоугольник 6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1" y="1907"/>
                <a:ext cx="895" cy="8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 Box 18"/>
              <p:cNvSpPr txBox="1">
                <a:spLocks noChangeArrowheads="1"/>
              </p:cNvSpPr>
              <p:nvPr/>
            </p:nvSpPr>
            <p:spPr bwMode="auto">
              <a:xfrm>
                <a:off x="5383" y="1961"/>
                <a:ext cx="803" cy="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800" b="1" dirty="0">
                    <a:solidFill>
                      <a:prstClr val="black"/>
                    </a:solidFill>
                    <a:latin typeface="Constantia" panose="02030602050306030303" pitchFamily="18" charset="0"/>
                  </a:rPr>
                  <a:t>местные бюджеты</a:t>
                </a:r>
              </a:p>
            </p:txBody>
          </p:sp>
        </p:grpSp>
        <p:grpSp>
          <p:nvGrpSpPr>
            <p:cNvPr id="13" name="Прямоугольник 7"/>
            <p:cNvGrpSpPr>
              <a:grpSpLocks/>
            </p:cNvGrpSpPr>
            <p:nvPr/>
          </p:nvGrpSpPr>
          <p:grpSpPr bwMode="auto">
            <a:xfrm>
              <a:off x="5162552" y="5122297"/>
              <a:ext cx="2435224" cy="1325563"/>
              <a:chOff x="2292" y="2847"/>
              <a:chExt cx="1534" cy="1140"/>
            </a:xfrm>
          </p:grpSpPr>
          <p:pic>
            <p:nvPicPr>
              <p:cNvPr id="30" name="Прямоугольник 7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2" y="2847"/>
                <a:ext cx="1534" cy="1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 Box 21"/>
              <p:cNvSpPr txBox="1">
                <a:spLocks noChangeArrowheads="1"/>
              </p:cNvSpPr>
              <p:nvPr/>
            </p:nvSpPr>
            <p:spPr bwMode="auto">
              <a:xfrm>
                <a:off x="2302" y="2850"/>
                <a:ext cx="1499" cy="1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600" b="1" dirty="0">
                    <a:solidFill>
                      <a:prstClr val="black"/>
                    </a:solidFill>
                    <a:latin typeface="Constantia" panose="02030602050306030303" pitchFamily="18" charset="0"/>
                  </a:rPr>
                  <a:t>бюджеты муниципальных районов </a:t>
                </a:r>
                <a:endParaRPr lang="ru-RU" altLang="ru-RU" dirty="0">
                  <a:solidFill>
                    <a:prstClr val="black"/>
                  </a:solidFill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14" name="Прямоугольник 8"/>
            <p:cNvGrpSpPr>
              <a:grpSpLocks/>
            </p:cNvGrpSpPr>
            <p:nvPr/>
          </p:nvGrpSpPr>
          <p:grpSpPr bwMode="auto">
            <a:xfrm>
              <a:off x="1861278" y="5093214"/>
              <a:ext cx="2473325" cy="1366837"/>
              <a:chOff x="625" y="3235"/>
              <a:chExt cx="1325" cy="1140"/>
            </a:xfrm>
          </p:grpSpPr>
          <p:pic>
            <p:nvPicPr>
              <p:cNvPr id="28" name="Прямоугольник 8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" y="3235"/>
                <a:ext cx="1325" cy="1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 Box 24"/>
              <p:cNvSpPr txBox="1">
                <a:spLocks noChangeArrowheads="1"/>
              </p:cNvSpPr>
              <p:nvPr/>
            </p:nvSpPr>
            <p:spPr bwMode="auto">
              <a:xfrm>
                <a:off x="675" y="3298"/>
                <a:ext cx="1225" cy="1043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600" b="1" dirty="0">
                    <a:solidFill>
                      <a:prstClr val="black"/>
                    </a:solidFill>
                    <a:latin typeface="Constantia" panose="02030602050306030303" pitchFamily="18" charset="0"/>
                  </a:rPr>
                  <a:t>бюджеты городских округов</a:t>
                </a:r>
                <a:endParaRPr lang="ru-RU" altLang="ru-RU" b="1" dirty="0">
                  <a:solidFill>
                    <a:prstClr val="black"/>
                  </a:solidFill>
                  <a:latin typeface="Constantia" panose="02030602050306030303" pitchFamily="18" charset="0"/>
                </a:endParaRPr>
              </a:p>
            </p:txBody>
          </p:sp>
        </p:grpSp>
        <p:grpSp>
          <p:nvGrpSpPr>
            <p:cNvPr id="15" name="Прямоугольник 9"/>
            <p:cNvGrpSpPr>
              <a:grpSpLocks/>
            </p:cNvGrpSpPr>
            <p:nvPr/>
          </p:nvGrpSpPr>
          <p:grpSpPr bwMode="auto">
            <a:xfrm>
              <a:off x="8401052" y="5126227"/>
              <a:ext cx="2646362" cy="1335477"/>
              <a:chOff x="3567" y="3081"/>
              <a:chExt cx="1667" cy="1120"/>
            </a:xfrm>
          </p:grpSpPr>
          <p:pic>
            <p:nvPicPr>
              <p:cNvPr id="26" name="Прямоугольник 9"/>
              <p:cNvPicPr>
                <a:picLocks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7" y="3081"/>
                <a:ext cx="1667" cy="1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 Box 27"/>
              <p:cNvSpPr txBox="1">
                <a:spLocks noChangeArrowheads="1"/>
              </p:cNvSpPr>
              <p:nvPr/>
            </p:nvSpPr>
            <p:spPr bwMode="auto">
              <a:xfrm>
                <a:off x="3666" y="3282"/>
                <a:ext cx="1565" cy="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600" b="1" dirty="0">
                    <a:solidFill>
                      <a:prstClr val="black"/>
                    </a:solidFill>
                    <a:latin typeface="Constantia" panose="02030602050306030303" pitchFamily="18" charset="0"/>
                  </a:rPr>
                  <a:t>бюджеты городских и сельских поселений</a:t>
                </a:r>
                <a:endParaRPr lang="ru-RU" altLang="ru-RU" dirty="0">
                  <a:solidFill>
                    <a:prstClr val="black"/>
                  </a:solidFill>
                  <a:latin typeface="Constantia" panose="02030602050306030303" pitchFamily="18" charset="0"/>
                </a:endParaRP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b="1" dirty="0">
                  <a:solidFill>
                    <a:prstClr val="black"/>
                  </a:solidFill>
                  <a:latin typeface="Constantia" panose="02030602050306030303" pitchFamily="18" charset="0"/>
                </a:endParaRPr>
              </a:p>
            </p:txBody>
          </p:sp>
        </p:grpSp>
        <p:cxnSp>
          <p:nvCxnSpPr>
            <p:cNvPr id="21" name="Прямая со стрелкой 20"/>
            <p:cNvCxnSpPr/>
            <p:nvPr/>
          </p:nvCxnSpPr>
          <p:spPr>
            <a:xfrm flipH="1">
              <a:off x="4260059" y="4314618"/>
              <a:ext cx="6466560" cy="85413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5" descr="18b8088ba1a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20" y="312739"/>
              <a:ext cx="1731962" cy="1725612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0"/>
            <p:cNvSpPr>
              <a:spLocks noChangeArrowheads="1"/>
            </p:cNvSpPr>
            <p:nvPr/>
          </p:nvSpPr>
          <p:spPr bwMode="auto">
            <a:xfrm>
              <a:off x="3097214" y="404814"/>
              <a:ext cx="795053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800" b="1" i="1" dirty="0">
                  <a:solidFill>
                    <a:srgbClr val="7030A0"/>
                  </a:solidFill>
                  <a:latin typeface="Constantia" panose="02030602050306030303" pitchFamily="18" charset="0"/>
                </a:rPr>
                <a:t>Бюджет</a:t>
              </a:r>
              <a:r>
                <a:rPr lang="ru-RU" altLang="ru-RU" sz="1800" i="1" dirty="0">
                  <a:solidFill>
                    <a:prstClr val="black"/>
                  </a:solidFill>
                  <a:latin typeface="Constantia" panose="02030602050306030303" pitchFamily="18" charset="0"/>
                </a:rPr>
                <a:t> – план доходов и расходов для обеспечения  обязательств государства, закрепленных в Конституции Российской Федерации.   </a:t>
              </a:r>
            </a:p>
          </p:txBody>
        </p:sp>
      </p:grpSp>
      <p:cxnSp>
        <p:nvCxnSpPr>
          <p:cNvPr id="44" name="Прямая со стрелкой 43"/>
          <p:cNvCxnSpPr/>
          <p:nvPr/>
        </p:nvCxnSpPr>
        <p:spPr>
          <a:xfrm flipH="1">
            <a:off x="5677597" y="4477395"/>
            <a:ext cx="2779364" cy="84757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7600439" y="4477395"/>
            <a:ext cx="1090172" cy="79318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790832" y="2695501"/>
            <a:ext cx="3553067" cy="38489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3106475" y="2695501"/>
            <a:ext cx="1558168" cy="39204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36" idx="0"/>
          </p:cNvCxnSpPr>
          <p:nvPr/>
        </p:nvCxnSpPr>
        <p:spPr>
          <a:xfrm flipH="1">
            <a:off x="4493675" y="2711375"/>
            <a:ext cx="341936" cy="43886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877556" y="2695501"/>
            <a:ext cx="522087" cy="43648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6589261" y="2695501"/>
            <a:ext cx="1877536" cy="49681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96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1086034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программы</a:t>
            </a:r>
            <a:b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«Устойчивое общественное развитие Подпорожского муниципального района» </a:t>
            </a:r>
          </a:p>
        </p:txBody>
      </p:sp>
      <p:sp>
        <p:nvSpPr>
          <p:cNvPr id="12" name="Овал 11"/>
          <p:cNvSpPr/>
          <p:nvPr/>
        </p:nvSpPr>
        <p:spPr>
          <a:xfrm>
            <a:off x="-26573" y="908720"/>
            <a:ext cx="3806485" cy="171082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</a:rPr>
              <a:t>Всего исполнено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2 269,7 тыс.руб.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95,6 % от уточнённого годового плана;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0,2 % в общем объёме расходов бюджета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0487" y="1086034"/>
            <a:ext cx="498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Областной бюджет – 342,2 тыс.руб.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района – 1 927,5 тыс.руб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480577"/>
              </p:ext>
            </p:extLst>
          </p:nvPr>
        </p:nvGraphicFramePr>
        <p:xfrm>
          <a:off x="0" y="2780928"/>
          <a:ext cx="9001000" cy="393458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912768"/>
                <a:gridCol w="2088232"/>
              </a:tblGrid>
              <a:tr h="149736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431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«Совершенствование развития муниципальной службы Подпорожского муниципального района»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CC00"/>
                          </a:solidFill>
                        </a:rPr>
                        <a:t>528,5 тыс. руб.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4803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«Укрепление общероссийского гражданского единства и духовной общности народов, гармонизация межнациональных отношений»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CC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164,0 тыс. руб.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7003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00"/>
                          </a:solidFill>
                        </a:rPr>
                        <a:t>«Поддержка средств массовой информации Подпорожского муниципального района»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CC00"/>
                          </a:solidFill>
                        </a:rPr>
                        <a:t>750,0 тыс. руб.</a:t>
                      </a:r>
                      <a:endParaRPr lang="ru-RU" sz="2000" b="1" dirty="0" smtClean="0">
                        <a:solidFill>
                          <a:srgbClr val="00CC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27192">
                <a:tc>
                  <a:txBody>
                    <a:bodyPr/>
                    <a:lstStyle/>
                    <a:p>
                      <a:r>
                        <a:rPr lang="ru-RU" sz="1800" b="1" i="1" u="none" dirty="0" smtClean="0">
                          <a:solidFill>
                            <a:srgbClr val="000000"/>
                          </a:solidFill>
                        </a:rPr>
                        <a:t>«Оказание финансовой помощи социально ориентированным некоммерческим организациям»(Совет ветеранов войны</a:t>
                      </a:r>
                      <a:r>
                        <a:rPr lang="ru-RU" sz="1800" b="1" i="1" u="none" baseline="0" dirty="0" smtClean="0">
                          <a:solidFill>
                            <a:srgbClr val="000000"/>
                          </a:solidFill>
                        </a:rPr>
                        <a:t> и труда)</a:t>
                      </a:r>
                      <a:endParaRPr lang="ru-RU" sz="1800" b="1" i="1" u="none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CC00"/>
                          </a:solidFill>
                        </a:rPr>
                        <a:t>818,2 тыс. руб.</a:t>
                      </a:r>
                      <a:endParaRPr lang="ru-RU" sz="2000" b="1" i="1" dirty="0" smtClean="0">
                        <a:solidFill>
                          <a:srgbClr val="00CC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99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36712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</a:t>
            </a:r>
            <a:r>
              <a:rPr lang="ru-RU" sz="2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муниципальной программы  </a:t>
            </a:r>
            <a:br>
              <a:rPr lang="ru-RU" sz="2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«Экономическое развитие Подпорожского муниципального района»</a:t>
            </a:r>
          </a:p>
        </p:txBody>
      </p:sp>
      <p:sp>
        <p:nvSpPr>
          <p:cNvPr id="12" name="Овал 11"/>
          <p:cNvSpPr/>
          <p:nvPr/>
        </p:nvSpPr>
        <p:spPr>
          <a:xfrm>
            <a:off x="3761910" y="848500"/>
            <a:ext cx="5256584" cy="207644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</a:rPr>
              <a:t>Всего исполнено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7 843,6 тыс. руб.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94,2% от уточнённого годового плана;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0,6 % в общем объёме расходов бюджета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9551" y="3573016"/>
            <a:ext cx="2660241" cy="3186946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"</a:t>
            </a:r>
            <a:r>
              <a:rPr lang="ru-RU" sz="1600" b="1" dirty="0">
                <a:solidFill>
                  <a:prstClr val="black"/>
                </a:solidFill>
              </a:rPr>
              <a:t>Содействие развитию малого и среднего предпринимательства в Подпорожском муниципальном </a:t>
            </a:r>
            <a:r>
              <a:rPr lang="ru-RU" sz="1600" b="1" dirty="0" smtClean="0">
                <a:solidFill>
                  <a:prstClr val="black"/>
                </a:solidFill>
              </a:rPr>
              <a:t>районе»</a:t>
            </a:r>
          </a:p>
          <a:p>
            <a:pPr algn="ctr"/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3 366,6 т. </a:t>
            </a:r>
            <a:r>
              <a:rPr lang="ru-RU" sz="2000" b="1" dirty="0">
                <a:solidFill>
                  <a:srgbClr val="FF0000"/>
                </a:solidFill>
              </a:rPr>
              <a:t>р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3808" y="302479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области – 5 826,0 тыс. руб.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района – 2 017,6 тыс. руб.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788024" y="3948124"/>
            <a:ext cx="2592288" cy="2811839"/>
          </a:xfrm>
          <a:prstGeom prst="ellipse">
            <a:avLst/>
          </a:prstGeom>
          <a:solidFill>
            <a:srgbClr val="FF99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«Создание условий для легкого старта и комфортного ведения бизнеса»</a:t>
            </a:r>
          </a:p>
          <a:p>
            <a:pPr algn="ctr"/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2 402,2 т.р.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AutoShape 4" descr="АПК «Безопасный город». Перспективы развития, проблемы технологии,  выработка решений защиты и эксплуатации | infoCOM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s://cf2.ppt-online.org/files2/slide/d/dDIJVzGH70fOApy25ESqronU9xMRbjgtWZ8cBXvmN/slid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0" y="848500"/>
            <a:ext cx="3164298" cy="26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2483768" y="4077072"/>
            <a:ext cx="2448272" cy="268289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"Развитие сельского хозяйства в Подпорожском муниципальном </a:t>
            </a:r>
            <a:r>
              <a:rPr lang="ru-RU" sz="1600" b="1" dirty="0" smtClean="0">
                <a:solidFill>
                  <a:srgbClr val="000000"/>
                </a:solidFill>
              </a:rPr>
              <a:t>районе»</a:t>
            </a:r>
          </a:p>
          <a:p>
            <a:pPr algn="ctr"/>
            <a:endParaRPr lang="ru-RU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1 693,2 т. р.</a:t>
            </a:r>
          </a:p>
          <a:p>
            <a:pPr algn="ctr"/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04248" y="3486458"/>
            <a:ext cx="2339752" cy="3273503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« Развитие туризма в Подпорожском районе»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381,6 т.р.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29" y="36692"/>
            <a:ext cx="9164688" cy="692696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«Экономическое развитие Подпорожского 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муниципального 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района»</a:t>
            </a:r>
            <a:endParaRPr lang="ru-RU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14356"/>
            <a:ext cx="7858148" cy="19082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ходе исполнения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оказана поддержка четырем  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субъектам малого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среднего предпринимательства 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организацию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предпринимательской деятельности по следующим видам: производство кровельных работ; распиловка и строгание древесины; прокат и аренда товаров для отдыха и спортивных товаров; производство прочих деревянных изделий 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сумме 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2402,2 тыс. руб.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445224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 	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 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564905"/>
            <a:ext cx="6948263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возмещение части затрат по доставке товаров в сельские населенные пункты в 2023 году Подпорожскому районному потребительскому обществу предоставлена субсидия в сумме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2 764,4 тыс. руб.,</a:t>
            </a:r>
            <a:endParaRPr lang="ru-RU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643" y="4221088"/>
            <a:ext cx="670061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Предоставлена субсидия гражданам ведущим личное подсобное хозяйство,  на возмещение части затрат по приобретению комбикормов, в сумме </a:t>
            </a:r>
            <a:r>
              <a:rPr lang="ru-RU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1 693,2  тыс. руб.,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СТАРТАПЫ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8680"/>
            <a:ext cx="151216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6.userapi.com/sun9-43/impg/tbT5G4V8IwCOsIPrYfsYQOkoWPdZmF3lPaihyw/8bIABT3QlCQ.jpg?size=1599x1430&amp;quality=96&amp;sign=7a88bd03e6dec975fdec5223e33f10a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92896"/>
            <a:ext cx="1872207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yt3.ggpht.com/a/AATXAJztZDOVBD4l3CWZkBY5xaUcnxZN-pfxKLkfX5uN=s900-c-k-c0xffffffff-no-rj-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3933056"/>
            <a:ext cx="194421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storage.inovaco.ru/media/cache/6d/c7/d0/1c/8b/35/6dc7d01c8b35cf14b16c2597bbec6fa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3125" flipV="1">
            <a:off x="212013" y="5401849"/>
            <a:ext cx="2233810" cy="139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 rot="10800000" flipV="1">
            <a:off x="2699792" y="5573816"/>
            <a:ext cx="633670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Проведение сельско - хозяйственных ярмарок, осуществление мониторинга деятельности субъектов МСП, информационно-консультационные услуги расходы составили, в сумме </a:t>
            </a:r>
            <a:r>
              <a:rPr lang="ru-RU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983,8 тыс. руб.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2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logstest.pravostok.ru/upload/information_system_1/4/6/1/item_46147/information_items_46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624">
            <a:off x="7201577" y="801693"/>
            <a:ext cx="1644096" cy="1228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1124744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программы </a:t>
            </a:r>
            <a:b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«Социальная поддержка отдельных категорий граждан Подпорожского 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муниципального района»</a:t>
            </a:r>
            <a:endParaRPr lang="ru-RU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592288" y="1124745"/>
            <a:ext cx="3923927" cy="220822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</a:rPr>
              <a:t>Всего исполнено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64 948,9 тыс. руб.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92,6 % от уточнённого годового плана;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4,8 % в общем объёме расходов бюджета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516214" y="4509121"/>
            <a:ext cx="2160241" cy="2088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Обеспечение </a:t>
            </a:r>
            <a:r>
              <a:rPr lang="ru-RU" sz="1200" b="1" dirty="0">
                <a:solidFill>
                  <a:prstClr val="black"/>
                </a:solidFill>
              </a:rPr>
              <a:t>бесплатного проезда детей-сирот и детей, оставшихся без попечения </a:t>
            </a:r>
            <a:r>
              <a:rPr lang="ru-RU" sz="1200" b="1" dirty="0" smtClean="0">
                <a:solidFill>
                  <a:prstClr val="black"/>
                </a:solidFill>
              </a:rPr>
              <a:t>родителей</a:t>
            </a:r>
            <a:endParaRPr lang="ru-RU" sz="1200" b="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413,1 т.р.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283968" y="4509120"/>
            <a:ext cx="2468902" cy="2088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Освобождение </a:t>
            </a:r>
            <a:r>
              <a:rPr lang="ru-RU" sz="1200" b="1" dirty="0">
                <a:solidFill>
                  <a:prstClr val="black"/>
                </a:solidFill>
              </a:rPr>
              <a:t>детей-сирот и лиц из их числа от платы за наем, содержание и ремонт жилого помещения, коммунальные </a:t>
            </a:r>
            <a:r>
              <a:rPr lang="ru-RU" sz="1200" b="1" dirty="0" smtClean="0">
                <a:solidFill>
                  <a:prstClr val="black"/>
                </a:solidFill>
              </a:rPr>
              <a:t>услуги</a:t>
            </a:r>
            <a:endParaRPr lang="ru-RU" sz="1200" b="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2 459,4 т.р.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0" y="1124744"/>
            <a:ext cx="2592288" cy="220822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solidFill>
                  <a:prstClr val="black"/>
                </a:solidFill>
              </a:rPr>
              <a:t>Назначение </a:t>
            </a:r>
            <a:r>
              <a:rPr lang="ru-RU" sz="1100" b="1" dirty="0">
                <a:solidFill>
                  <a:prstClr val="black"/>
                </a:solidFill>
              </a:rPr>
              <a:t>и выплата денежных средств на содержание детей-сирот и детей, оставшихся без попечения родителей, в семьях опекунов (попечителей) и приемных </a:t>
            </a:r>
            <a:r>
              <a:rPr lang="ru-RU" sz="1100" b="1" dirty="0" smtClean="0">
                <a:solidFill>
                  <a:prstClr val="black"/>
                </a:solidFill>
              </a:rPr>
              <a:t>семьях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14 971,4 т.р.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9343" y="3272317"/>
            <a:ext cx="4811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Областной бюджет – 54 391,9 тыс. руб.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района – 10 557,0 тыс.руб.</a:t>
            </a:r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6233" y="3252330"/>
            <a:ext cx="2516055" cy="21928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0000"/>
                </a:solidFill>
              </a:rPr>
              <a:t>Выплата </a:t>
            </a:r>
            <a:r>
              <a:rPr lang="ru-RU" sz="1300" b="1" dirty="0">
                <a:solidFill>
                  <a:srgbClr val="000000"/>
                </a:solidFill>
              </a:rPr>
              <a:t>вознаграждения, причитающегося приемному </a:t>
            </a:r>
            <a:r>
              <a:rPr lang="ru-RU" sz="1300" b="1" dirty="0" smtClean="0">
                <a:solidFill>
                  <a:srgbClr val="000000"/>
                </a:solidFill>
              </a:rPr>
              <a:t>родителю</a:t>
            </a:r>
            <a:endParaRPr lang="ru-RU" sz="1300" b="1" dirty="0">
              <a:solidFill>
                <a:srgbClr val="000000"/>
              </a:solidFill>
            </a:endParaRPr>
          </a:p>
          <a:p>
            <a:pPr algn="ctr"/>
            <a:endParaRPr lang="ru-RU" sz="16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14 129,0 т.р</a:t>
            </a:r>
            <a:r>
              <a:rPr lang="ru-RU" sz="1600" b="1" dirty="0" smtClean="0">
                <a:solidFill>
                  <a:srgbClr val="000000"/>
                </a:solidFill>
              </a:rPr>
              <a:t>.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691680" y="4195647"/>
            <a:ext cx="2592288" cy="25430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100" b="1" dirty="0" smtClean="0">
              <a:solidFill>
                <a:prstClr val="black"/>
              </a:solidFill>
            </a:endParaRPr>
          </a:p>
          <a:p>
            <a:pPr algn="just"/>
            <a:endParaRPr lang="ru-RU" sz="1100" b="1" dirty="0">
              <a:solidFill>
                <a:prstClr val="black"/>
              </a:solidFill>
            </a:endParaRPr>
          </a:p>
          <a:p>
            <a:pPr algn="just"/>
            <a:r>
              <a:rPr lang="ru-RU" sz="1100" b="1" dirty="0" smtClean="0">
                <a:solidFill>
                  <a:prstClr val="black"/>
                </a:solidFill>
              </a:rPr>
              <a:t>Предоставление </a:t>
            </a:r>
            <a:r>
              <a:rPr lang="ru-RU" sz="1100" b="1" dirty="0">
                <a:solidFill>
                  <a:prstClr val="black"/>
                </a:solidFill>
              </a:rPr>
              <a:t>жилых помещений детям-сиротам и детям, оставшимся без попечения родителей, лицам из их числа по договорам найма специализированных жилых </a:t>
            </a:r>
            <a:r>
              <a:rPr lang="ru-RU" sz="1100" b="1" dirty="0" smtClean="0">
                <a:solidFill>
                  <a:prstClr val="black"/>
                </a:solidFill>
              </a:rPr>
              <a:t>помещений, приобретено </a:t>
            </a:r>
            <a:r>
              <a:rPr lang="ru-RU" sz="1400" b="1" dirty="0" smtClean="0">
                <a:solidFill>
                  <a:srgbClr val="FF0000"/>
                </a:solidFill>
              </a:rPr>
              <a:t>15</a:t>
            </a:r>
            <a:r>
              <a:rPr lang="ru-RU" sz="1100" b="1" dirty="0" smtClean="0">
                <a:solidFill>
                  <a:prstClr val="black"/>
                </a:solidFill>
              </a:rPr>
              <a:t> квартир.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21 984,8 т.р.</a:t>
            </a:r>
          </a:p>
          <a:p>
            <a:pPr algn="just"/>
            <a:endParaRPr lang="ru-RU" sz="1100" b="1" dirty="0" smtClean="0">
              <a:solidFill>
                <a:prstClr val="black"/>
              </a:solidFill>
            </a:endParaRPr>
          </a:p>
          <a:p>
            <a:pPr algn="just"/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020272" y="2348880"/>
            <a:ext cx="2123728" cy="216024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</a:rPr>
              <a:t>Подготовка </a:t>
            </a:r>
            <a:r>
              <a:rPr lang="ru-RU" sz="1100" b="1" dirty="0">
                <a:solidFill>
                  <a:prstClr val="black"/>
                </a:solidFill>
              </a:rPr>
              <a:t>граждан, желающих принять на воспитание в свою семью ребенка, оставшегося без попечения </a:t>
            </a:r>
            <a:r>
              <a:rPr lang="ru-RU" sz="1100" b="1" dirty="0" smtClean="0">
                <a:solidFill>
                  <a:prstClr val="black"/>
                </a:solidFill>
              </a:rPr>
              <a:t>родителей, постинтернатное сопровождение</a:t>
            </a:r>
            <a:endParaRPr lang="ru-RU" sz="1100" b="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434,2</a:t>
            </a:r>
            <a:r>
              <a:rPr lang="ru-RU" sz="1400" b="1" dirty="0" smtClean="0">
                <a:solidFill>
                  <a:srgbClr val="FF0000"/>
                </a:solidFill>
              </a:rPr>
              <a:t> т.р.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9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n--80aeffxbc1acwg.xn--p1ai/upload/images/%D1%82%D1%82%D1%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3" y="1145495"/>
            <a:ext cx="2782483" cy="26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64688" cy="1174497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муниципальной  программы </a:t>
            </a:r>
            <a:b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Управление муниципальной собственностью и земельными ресурсами</a:t>
            </a:r>
            <a:b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Подпорожского муниципального района» </a:t>
            </a: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59410" y="1340768"/>
            <a:ext cx="3936115" cy="187220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</a:rPr>
              <a:t>Всего исполнено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248,0 тыс. руб.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37 % от уточнённого годового плана;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71670" y="3500438"/>
            <a:ext cx="46011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района –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54,0 тыс. руб.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645023"/>
            <a:ext cx="8352928" cy="2739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Выполнение мероприятий программы:</a:t>
            </a:r>
          </a:p>
          <a:p>
            <a:pPr algn="ctr"/>
            <a:endParaRPr lang="ru-RU" sz="20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Мероприятия направленные на проведение комплексных кадастровых работ – </a:t>
            </a:r>
            <a:r>
              <a:rPr lang="ru-RU" sz="2200" b="1" u="sng" dirty="0" smtClean="0">
                <a:ln w="1905"/>
                <a:solidFill>
                  <a:srgbClr val="00B050"/>
                </a:solidFill>
              </a:rPr>
              <a:t>176,9 тыс. руб.;</a:t>
            </a:r>
            <a:endParaRPr lang="ru-RU" sz="2200" b="1" u="sng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r">
              <a:buFont typeface="Wingdings" pitchFamily="2" charset="2"/>
              <a:buChar char="Ø"/>
            </a:pPr>
            <a:r>
              <a:rPr lang="ru-RU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Мероприятия по определению рыночной стоимости годовой арендной платы за нежилые помещения и рыночной оценке прав на земельные участки– </a:t>
            </a:r>
            <a:r>
              <a:rPr lang="ru-RU" sz="2200" b="1" u="sng" dirty="0" smtClean="0">
                <a:ln w="1905"/>
                <a:solidFill>
                  <a:srgbClr val="00B050"/>
                </a:solidFill>
              </a:rPr>
              <a:t>71,1 тыс. руб.;</a:t>
            </a:r>
          </a:p>
          <a:p>
            <a:pPr marL="285750" indent="-285750" algn="r">
              <a:buFont typeface="Wingdings" pitchFamily="2" charset="2"/>
              <a:buChar char="Ø"/>
            </a:pPr>
            <a:endParaRPr lang="ru-RU" sz="2400" b="1" u="sng" dirty="0" smtClean="0">
              <a:ln w="1905"/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0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57184" cy="764704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Непрограммные расходы Подпорожского </a:t>
            </a:r>
            <a:b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муниципального района в 2022 году</a:t>
            </a:r>
          </a:p>
        </p:txBody>
      </p:sp>
      <p:sp>
        <p:nvSpPr>
          <p:cNvPr id="12" name="Овал 11"/>
          <p:cNvSpPr/>
          <p:nvPr/>
        </p:nvSpPr>
        <p:spPr>
          <a:xfrm>
            <a:off x="0" y="692696"/>
            <a:ext cx="4264564" cy="165618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0000"/>
                </a:solidFill>
              </a:rPr>
              <a:t>Всего исполнено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132 558,0 тыс.руб.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93,3% от уточнённого годового плана;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9,7% в общем объёме расходов бюджета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0487" y="1086034"/>
            <a:ext cx="498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Областной бюджет – 17 056,8 тыс. руб.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Местный бюджет– 115 501,2 тыс. руб.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457136"/>
              </p:ext>
            </p:extLst>
          </p:nvPr>
        </p:nvGraphicFramePr>
        <p:xfrm>
          <a:off x="323528" y="2564904"/>
          <a:ext cx="8424936" cy="29939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124923"/>
                <a:gridCol w="2300013"/>
              </a:tblGrid>
              <a:tr h="101528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00"/>
                          </a:solidFill>
                        </a:rPr>
                        <a:t>Общегосударственные расходы (расходы ОМСУ),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000000"/>
                          </a:solidFill>
                        </a:rPr>
                        <a:t>в том числе на исполнение отдельных полномочий Ленинградской области за счет субвенций областного бюджета</a:t>
                      </a:r>
                      <a:endParaRPr lang="ru-RU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106 417,2 тыс. руб.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12 495,3 тыс. руб.</a:t>
                      </a:r>
                    </a:p>
                  </a:txBody>
                  <a:tcPr/>
                </a:tc>
              </a:tr>
              <a:tr h="92893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00"/>
                          </a:solidFill>
                        </a:rPr>
                        <a:t>Расходы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</a:rPr>
                        <a:t> на содержание МКУ «УКС и АХО»</a:t>
                      </a:r>
                      <a:endParaRPr lang="ru-RU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7 862,6 тыс. руб.</a:t>
                      </a:r>
                    </a:p>
                  </a:txBody>
                  <a:tcPr anchor="ctr"/>
                </a:tc>
              </a:tr>
              <a:tr h="1049744">
                <a:tc>
                  <a:txBody>
                    <a:bodyPr/>
                    <a:lstStyle/>
                    <a:p>
                      <a:r>
                        <a:rPr lang="ru-RU" sz="1600" b="1" i="1" u="none" dirty="0" smtClean="0">
                          <a:solidFill>
                            <a:srgbClr val="000000"/>
                          </a:solidFill>
                        </a:rPr>
                        <a:t>Расходы на реализацию муниципальных функций связанных с общегосударственным управлением</a:t>
                      </a:r>
                      <a:endParaRPr lang="ru-RU" sz="1600" b="1" i="1" u="none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5 782,9 тыс. руб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. </a:t>
                      </a:r>
                      <a:endParaRPr lang="ru-RU" sz="2000" b="1" i="1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13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1-tub-ru.yandex.net/i?id=d08ca4c0b25cc2a63f081172360fea99&amp;n=33&amp;h=215&amp;w=324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764704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marL="0" indent="0"/>
            <a:r>
              <a:rPr lang="ru-RU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</a:t>
            </a:r>
            <a:r>
              <a:rPr lang="ru-RU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дефицита (профицита) </a:t>
            </a:r>
            <a:r>
              <a:rPr lang="ru-RU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</a:t>
            </a:r>
            <a:r>
              <a:rPr lang="ru-RU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Подпорожского </a:t>
            </a:r>
            <a:r>
              <a:rPr lang="ru-RU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муниципального </a:t>
            </a:r>
            <a:r>
              <a:rPr lang="ru-RU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 </a:t>
            </a:r>
            <a:r>
              <a:rPr lang="ru-RU" sz="1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(тыс. руб.)</a:t>
            </a:r>
            <a:endParaRPr lang="ru-RU" sz="1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98225152"/>
              </p:ext>
            </p:extLst>
          </p:nvPr>
        </p:nvGraphicFramePr>
        <p:xfrm>
          <a:off x="0" y="836712"/>
          <a:ext cx="91440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96473" y="1266468"/>
            <a:ext cx="1521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ПРОФИЦИТ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3792" y="1196751"/>
            <a:ext cx="1521763" cy="508765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8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avina\Рабочий стол\Яна Савина\Савина (работа)\СЛАЙДЫ 2013\Бюджет для граждан 2016\картинки\b_pre_4eb8529e0139a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678656"/>
            <a:ext cx="9165230" cy="6062712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899" y="0"/>
            <a:ext cx="9164688" cy="850106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Муниципальный долг </a:t>
            </a:r>
            <a:r>
              <a:rPr lang="ru-RU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</a:t>
            </a:r>
            <a:r>
              <a:rPr lang="ru-RU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  <a:br>
              <a:rPr lang="ru-RU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(тыс.</a:t>
            </a:r>
            <a:r>
              <a:rPr lang="en-US" sz="1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руб.)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6500878"/>
              </p:ext>
            </p:extLst>
          </p:nvPr>
        </p:nvGraphicFramePr>
        <p:xfrm>
          <a:off x="0" y="367432"/>
          <a:ext cx="9134522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420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1-tub-ru.yandex.net/i?id=7c3a9f8322a13a31e412dd9ccf278936&amp;n=33&amp;h=215&amp;w=35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28992" cy="5832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692696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Дополнительная информация</a:t>
            </a:r>
            <a:endParaRPr lang="ru-RU" sz="36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46348" y="1268760"/>
            <a:ext cx="8651304" cy="4752528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2800" b="1" i="1" dirty="0" smtClean="0">
                <a:solidFill>
                  <a:srgbClr val="000000"/>
                </a:solidFill>
              </a:rPr>
              <a:t>На основании ежегодной оценки качества  и в соответствии с рейтингом качества управления муниципальными финансами Подпорожскому муниципальному району по итогам 2022 года присвоена 2 степень качества управления муниципальными финансами. Подпорожский муниципальный район занял  13</a:t>
            </a:r>
            <a:r>
              <a:rPr lang="en-US" sz="2800" b="1" i="1" dirty="0" smtClean="0">
                <a:solidFill>
                  <a:srgbClr val="000000"/>
                </a:solidFill>
              </a:rPr>
              <a:t> </a:t>
            </a:r>
            <a:r>
              <a:rPr lang="ru-RU" sz="2800" b="1" i="1" dirty="0" smtClean="0">
                <a:solidFill>
                  <a:srgbClr val="000000"/>
                </a:solidFill>
              </a:rPr>
              <a:t>место в рейтинге среди 18 муниципальных районов Ленинградской области.</a:t>
            </a:r>
          </a:p>
          <a:p>
            <a:pPr marL="137160" indent="0" algn="ctr">
              <a:buNone/>
            </a:pPr>
            <a:r>
              <a:rPr lang="ru-RU" sz="2800" b="1" i="1" dirty="0">
                <a:solidFill>
                  <a:srgbClr val="000000"/>
                </a:solidFill>
              </a:rPr>
              <a:t>	</a:t>
            </a:r>
          </a:p>
          <a:p>
            <a:pPr marL="137160" indent="0" algn="ctr">
              <a:buNone/>
            </a:pPr>
            <a:endParaRPr lang="ru-RU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0-tub-ru.yandex.net/i?id=810e06cde7ca153beab99463d5205aab&amp;n=33&amp;h=215&amp;w=30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6705"/>
            <a:ext cx="9144000" cy="5431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124446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Комитет финансов АМО «Подпорожский муниципальный район»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265" y="1412776"/>
            <a:ext cx="8643242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 адрес: город Подпорожье, пр. Ленина, д.3 Телефоны: 8(812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65)2-14-17;2-13-11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Адрес электронной почты: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podporogye@yandex.ru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Сайт: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/>
              </a:rPr>
              <a:t>kf.podadm.ru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Отчет об исполнении бюджета Подпорожского муниципального района за 20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3 год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размещен на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Официальных сайтах  Администрации Подпорожского муниципального района и Комитета финансов АМО «Подпорожский муниципальный район» в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отдельной рубрике «Бюджет для граждан» за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2023 год</a:t>
            </a:r>
            <a:endParaRPr lang="ru-RU" sz="2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2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>
              <a:spcAft>
                <a:spcPts val="0"/>
              </a:spcAft>
            </a:pPr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такое отчёт для граждан?</a:t>
            </a:r>
            <a:b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понятия.</a:t>
            </a:r>
            <a:endParaRPr kumimoji="0" lang="ru-RU" sz="28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истратор\Desktop\Glossary-of-Alternative-Medic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616" y="5301208"/>
            <a:ext cx="1553384" cy="155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03" y="714357"/>
            <a:ext cx="8947181" cy="623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Отчёт для граждан </a:t>
            </a:r>
            <a:r>
              <a:rPr lang="ru-RU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информационный ресурс, содержащий данные об исполнении бюджета за отчётный финансовый год, в доступной для широкого круга заинтересованных пользователей форме.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Отчёт</a:t>
            </a:r>
            <a:r>
              <a:rPr lang="ru-RU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состоит из источников и наборов данных, параметров </a:t>
            </a:r>
            <a:r>
              <a:rPr lang="ru-RU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элементов отчёта </a:t>
            </a:r>
            <a:r>
              <a:rPr lang="ru-RU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муниципального образования </a:t>
            </a:r>
            <a:r>
              <a:rPr lang="ru-RU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отчётный </a:t>
            </a:r>
            <a:r>
              <a:rPr lang="ru-RU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финансовый </a:t>
            </a:r>
            <a:r>
              <a:rPr lang="ru-RU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</a:t>
            </a:r>
            <a:r>
              <a:rPr lang="ru-RU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dirty="0" smtClean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Дотация</a:t>
            </a:r>
            <a:r>
              <a:rPr lang="ru-RU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межбюджетный трансферт, предоставляемый на безвозмездной и безвозвратной основе без установления направлений и (или) условий их использования.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</a:t>
            </a:r>
            <a:r>
              <a:rPr lang="ru-RU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безвозмездные и безвозвратные поступления денежных средств в </a:t>
            </a:r>
            <a:r>
              <a:rPr lang="ru-RU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отчётном </a:t>
            </a:r>
            <a:r>
              <a:rPr lang="ru-RU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финансовом году.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</a:t>
            </a:r>
            <a:r>
              <a:rPr lang="ru-RU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выплачиваемые из бюджета денежные средства в соответствии с установленными полномочиями по расходным обязательствам </a:t>
            </a:r>
            <a:endParaRPr lang="ru-RU" dirty="0" smtClean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Дефицит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</a:t>
            </a:r>
            <a:r>
              <a:rPr lang="ru-RU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превышение расходов над доходами</a:t>
            </a:r>
            <a:r>
              <a:rPr lang="ru-RU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Профицит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</a:t>
            </a:r>
            <a:r>
              <a:rPr lang="ru-RU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превышение доходов над расходами.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Безвозмездные поступления </a:t>
            </a:r>
            <a:r>
              <a:rPr lang="ru-RU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поступающие в бюджет денежные средства на безвозмездной основе из бюджетов других </a:t>
            </a:r>
            <a:r>
              <a:rPr lang="ru-RU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уровней, от </a:t>
            </a:r>
            <a:r>
              <a:rPr lang="ru-RU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физических и юридических лиц. </a:t>
            </a:r>
            <a:endParaRPr lang="ru-RU" dirty="0" smtClean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Субвенция</a:t>
            </a:r>
            <a:r>
              <a:rPr lang="ru-RU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бюджетные </a:t>
            </a:r>
            <a:r>
              <a:rPr lang="ru-RU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средства, предоставляемые бюджету другого уровня бюджетной системы РФ на безвозмездной и безвозвратной основах на осуществление переданных полномочий.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Субсидия</a:t>
            </a:r>
            <a:r>
              <a:rPr lang="ru-RU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ru-RU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бюджетные средства, предоставляемые бюджету другого уровня бюджетной системы РФ, в целях софинансирования расходов бюджета</a:t>
            </a:r>
            <a:r>
              <a:rPr lang="ru-RU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2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0910" y="134061"/>
            <a:ext cx="8833190" cy="6582883"/>
            <a:chOff x="339405" y="191726"/>
            <a:chExt cx="8995906" cy="6582883"/>
          </a:xfrm>
        </p:grpSpPr>
        <p:sp>
          <p:nvSpPr>
            <p:cNvPr id="4" name="Овал 3"/>
            <p:cNvSpPr/>
            <p:nvPr/>
          </p:nvSpPr>
          <p:spPr>
            <a:xfrm>
              <a:off x="4193067" y="2927269"/>
              <a:ext cx="1482224" cy="1411191"/>
            </a:xfrm>
            <a:prstGeom prst="ellipse">
              <a:avLst/>
            </a:prstGeom>
            <a:gradFill flip="none" rotWithShape="1">
              <a:gsLst>
                <a:gs pos="0">
                  <a:srgbClr val="6CA5D8">
                    <a:tint val="66000"/>
                    <a:satMod val="160000"/>
                  </a:srgbClr>
                </a:gs>
                <a:gs pos="50000">
                  <a:srgbClr val="6CA5D8">
                    <a:tint val="44500"/>
                    <a:satMod val="160000"/>
                  </a:srgbClr>
                </a:gs>
                <a:gs pos="100000">
                  <a:srgbClr val="6CA5D8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" name="Трапеция 4"/>
            <p:cNvSpPr/>
            <p:nvPr/>
          </p:nvSpPr>
          <p:spPr>
            <a:xfrm rot="3309488">
              <a:off x="1804107" y="3947401"/>
              <a:ext cx="4081716" cy="1572699"/>
            </a:xfrm>
            <a:prstGeom prst="trapezoid">
              <a:avLst>
                <a:gd name="adj" fmla="val 90751"/>
              </a:avLst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5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" name="Трапеция 5"/>
            <p:cNvSpPr/>
            <p:nvPr/>
          </p:nvSpPr>
          <p:spPr>
            <a:xfrm rot="10255841">
              <a:off x="1795280" y="1625460"/>
              <a:ext cx="5637094" cy="1303222"/>
            </a:xfrm>
            <a:prstGeom prst="trapezoid">
              <a:avLst>
                <a:gd name="adj" fmla="val 145897"/>
              </a:avLst>
            </a:prstGeom>
            <a:gradFill flip="none" rotWithShape="1">
              <a:gsLst>
                <a:gs pos="0">
                  <a:schemeClr val="bg2">
                    <a:lumMod val="50000"/>
                    <a:tint val="66000"/>
                    <a:satMod val="160000"/>
                  </a:schemeClr>
                </a:gs>
                <a:gs pos="50000">
                  <a:schemeClr val="bg2">
                    <a:lumMod val="50000"/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9" name="Трапеция 8"/>
            <p:cNvSpPr/>
            <p:nvPr/>
          </p:nvSpPr>
          <p:spPr>
            <a:xfrm rot="17680318">
              <a:off x="4408266" y="3486677"/>
              <a:ext cx="4103726" cy="1995152"/>
            </a:xfrm>
            <a:prstGeom prst="trapezoid">
              <a:avLst>
                <a:gd name="adj" fmla="val 70959"/>
              </a:avLst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3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" name="Круговая стрелка 9"/>
            <p:cNvSpPr/>
            <p:nvPr/>
          </p:nvSpPr>
          <p:spPr>
            <a:xfrm rot="11234738">
              <a:off x="2681336" y="1919189"/>
              <a:ext cx="3877243" cy="3678012"/>
            </a:xfrm>
            <a:prstGeom prst="circularArrow">
              <a:avLst>
                <a:gd name="adj1" fmla="val 9852"/>
                <a:gd name="adj2" fmla="val 1079964"/>
                <a:gd name="adj3" fmla="val 20521652"/>
                <a:gd name="adj4" fmla="val 16251027"/>
                <a:gd name="adj5" fmla="val 13611"/>
              </a:avLst>
            </a:prstGeom>
            <a:solidFill>
              <a:schemeClr val="accent4">
                <a:lumMod val="60000"/>
                <a:lumOff val="40000"/>
                <a:alpha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1" name="Диаграмма 10"/>
            <p:cNvGraphicFramePr/>
            <p:nvPr>
              <p:extLst>
                <p:ext uri="{D42A27DB-BD31-4B8C-83A1-F6EECF244321}">
                  <p14:modId xmlns:p14="http://schemas.microsoft.com/office/powerpoint/2010/main" val="3260214364"/>
                </p:ext>
              </p:extLst>
            </p:nvPr>
          </p:nvGraphicFramePr>
          <p:xfrm>
            <a:off x="3256963" y="2541157"/>
            <a:ext cx="3233943" cy="23733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Rectangle 2"/>
            <p:cNvSpPr txBox="1">
              <a:spLocks noChangeArrowheads="1"/>
            </p:cNvSpPr>
            <p:nvPr/>
          </p:nvSpPr>
          <p:spPr>
            <a:xfrm>
              <a:off x="456566" y="191726"/>
              <a:ext cx="8639578" cy="636047"/>
            </a:xfrm>
            <a:prstGeom prst="rect">
              <a:avLst/>
            </a:prstGeom>
            <a:gradFill flip="none" rotWithShape="1">
              <a:gsLst>
                <a:gs pos="32000">
                  <a:srgbClr val="BAB9B8"/>
                </a:gs>
                <a:gs pos="0">
                  <a:schemeClr val="bg2">
                    <a:lumMod val="20000"/>
                    <a:lumOff val="80000"/>
                  </a:schemeClr>
                </a:gs>
                <a:gs pos="98000">
                  <a:schemeClr val="tx2">
                    <a:lumMod val="60000"/>
                    <a:lumOff val="4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effectLst>
              <a:outerShdw blurRad="25400" dir="17880000">
                <a:srgbClr val="000000">
                  <a:alpha val="46000"/>
                </a:srgbClr>
              </a:outerShdw>
            </a:effectLst>
          </p:spPr>
          <p:txBody>
            <a:bodyPr vert="horz" lIns="91440" tIns="45720" rIns="91440" bIns="45720" rtlCol="0" anchor="b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5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Этапы бюджетного процесса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3128025">
              <a:off x="3985750" y="3287322"/>
              <a:ext cx="1379167" cy="1293491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68457"/>
                </a:avLst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>
                  <a:solidFill>
                    <a:srgbClr val="C8089F"/>
                  </a:solidFill>
                  <a:latin typeface="Times New Roman" pitchFamily="18" charset="0"/>
                  <a:cs typeface="Times New Roman" pitchFamily="18" charset="0"/>
                </a:rPr>
                <a:t>планирование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21016394">
              <a:off x="4231024" y="2879417"/>
              <a:ext cx="1096687" cy="782242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исполнение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7570003">
              <a:off x="4766535" y="3453493"/>
              <a:ext cx="1121718" cy="820728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отчетность</a:t>
              </a:r>
            </a:p>
          </p:txBody>
        </p:sp>
        <p:sp>
          <p:nvSpPr>
            <p:cNvPr id="16" name="Пятиугольник 15"/>
            <p:cNvSpPr/>
            <p:nvPr/>
          </p:nvSpPr>
          <p:spPr>
            <a:xfrm>
              <a:off x="2339669" y="6172611"/>
              <a:ext cx="1819093" cy="449015"/>
            </a:xfrm>
            <a:prstGeom prst="homePlate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5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Формирование бюджета</a:t>
              </a:r>
            </a:p>
          </p:txBody>
        </p:sp>
        <p:sp>
          <p:nvSpPr>
            <p:cNvPr id="17" name="Пятиугольник 16"/>
            <p:cNvSpPr/>
            <p:nvPr/>
          </p:nvSpPr>
          <p:spPr>
            <a:xfrm>
              <a:off x="625157" y="4243785"/>
              <a:ext cx="1819093" cy="449015"/>
            </a:xfrm>
            <a:prstGeom prst="homePlate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5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Публичные слушания</a:t>
              </a:r>
            </a:p>
          </p:txBody>
        </p:sp>
        <p:sp>
          <p:nvSpPr>
            <p:cNvPr id="18" name="Пятиугольник 17"/>
            <p:cNvSpPr/>
            <p:nvPr/>
          </p:nvSpPr>
          <p:spPr>
            <a:xfrm>
              <a:off x="910617" y="5409759"/>
              <a:ext cx="2462327" cy="636373"/>
            </a:xfrm>
            <a:prstGeom prst="homePlate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5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Внесение бюджета Главой муниципального образования в Совет депутатов</a:t>
              </a:r>
            </a:p>
          </p:txBody>
        </p:sp>
        <p:sp>
          <p:nvSpPr>
            <p:cNvPr id="19" name="Пятиугольник 18"/>
            <p:cNvSpPr/>
            <p:nvPr/>
          </p:nvSpPr>
          <p:spPr>
            <a:xfrm>
              <a:off x="839471" y="4815289"/>
              <a:ext cx="1819093" cy="449015"/>
            </a:xfrm>
            <a:prstGeom prst="homePlate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5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Рассмотрение  Советом депутатов </a:t>
              </a:r>
            </a:p>
          </p:txBody>
        </p:sp>
        <p:sp>
          <p:nvSpPr>
            <p:cNvPr id="20" name="Пятиугольник 19"/>
            <p:cNvSpPr/>
            <p:nvPr/>
          </p:nvSpPr>
          <p:spPr>
            <a:xfrm>
              <a:off x="339405" y="3672281"/>
              <a:ext cx="1819093" cy="449015"/>
            </a:xfrm>
            <a:prstGeom prst="homePlate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5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Принятие  Советом депутатов </a:t>
              </a:r>
            </a:p>
          </p:txBody>
        </p:sp>
        <p:sp>
          <p:nvSpPr>
            <p:cNvPr id="21" name="Пятиугольник 20"/>
            <p:cNvSpPr/>
            <p:nvPr/>
          </p:nvSpPr>
          <p:spPr>
            <a:xfrm>
              <a:off x="413743" y="2892177"/>
              <a:ext cx="1819093" cy="636373"/>
            </a:xfrm>
            <a:prstGeom prst="homePlate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5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Утверждение Главой муниципального </a:t>
              </a:r>
              <a:r>
                <a:rPr lang="ru-RU" sz="1000" dirty="0" smtClean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образования</a:t>
              </a:r>
              <a:endParaRPr lang="ru-RU" sz="1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ятиугольник 21"/>
            <p:cNvSpPr/>
            <p:nvPr/>
          </p:nvSpPr>
          <p:spPr>
            <a:xfrm>
              <a:off x="858774" y="1969228"/>
              <a:ext cx="1819093" cy="449015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Заключение </a:t>
              </a:r>
              <a:r>
                <a:rPr lang="ru-RU" sz="1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контрактов, договоров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ятиугольник 22"/>
            <p:cNvSpPr/>
            <p:nvPr/>
          </p:nvSpPr>
          <p:spPr>
            <a:xfrm>
              <a:off x="1168730" y="1369165"/>
              <a:ext cx="2043831" cy="449015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Социальные выплаты населению</a:t>
              </a:r>
            </a:p>
          </p:txBody>
        </p:sp>
        <p:sp>
          <p:nvSpPr>
            <p:cNvPr id="24" name="Пятиугольник 23"/>
            <p:cNvSpPr/>
            <p:nvPr/>
          </p:nvSpPr>
          <p:spPr>
            <a:xfrm rot="10800000">
              <a:off x="7197453" y="1326425"/>
              <a:ext cx="1819093" cy="449015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Оплата услуг, </a:t>
              </a:r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иных расходов</a:t>
              </a:r>
            </a:p>
          </p:txBody>
        </p:sp>
        <p:sp>
          <p:nvSpPr>
            <p:cNvPr id="25" name="Пятиугольник 24"/>
            <p:cNvSpPr/>
            <p:nvPr/>
          </p:nvSpPr>
          <p:spPr>
            <a:xfrm flipH="1">
              <a:off x="7197453" y="2457835"/>
              <a:ext cx="1819093" cy="449015"/>
            </a:xfrm>
            <a:prstGeom prst="homePlat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Составление отчетности</a:t>
              </a:r>
            </a:p>
          </p:txBody>
        </p:sp>
        <p:sp>
          <p:nvSpPr>
            <p:cNvPr id="26" name="Пятиугольник 25"/>
            <p:cNvSpPr/>
            <p:nvPr/>
          </p:nvSpPr>
          <p:spPr>
            <a:xfrm flipH="1">
              <a:off x="7324906" y="3029339"/>
              <a:ext cx="2010405" cy="449015"/>
            </a:xfrm>
            <a:prstGeom prst="homePlat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Формирование Решения об исполнении</a:t>
              </a:r>
            </a:p>
          </p:txBody>
        </p:sp>
        <p:sp>
          <p:nvSpPr>
            <p:cNvPr id="27" name="Пятиугольник 26"/>
            <p:cNvSpPr/>
            <p:nvPr/>
          </p:nvSpPr>
          <p:spPr>
            <a:xfrm flipH="1">
              <a:off x="7324904" y="3600843"/>
              <a:ext cx="1986888" cy="449015"/>
            </a:xfrm>
            <a:prstGeom prst="homePlat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Внесение Решения об исполнении в Совет депутатов</a:t>
              </a:r>
            </a:p>
          </p:txBody>
        </p:sp>
        <p:sp>
          <p:nvSpPr>
            <p:cNvPr id="28" name="Пятиугольник 27"/>
            <p:cNvSpPr/>
            <p:nvPr/>
          </p:nvSpPr>
          <p:spPr>
            <a:xfrm flipH="1">
              <a:off x="7324906" y="4172347"/>
              <a:ext cx="1861667" cy="449015"/>
            </a:xfrm>
            <a:prstGeom prst="homePlat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Рассмотрение Решения Советом депутатов</a:t>
              </a:r>
            </a:p>
          </p:txBody>
        </p:sp>
        <p:sp>
          <p:nvSpPr>
            <p:cNvPr id="29" name="Пятиугольник 28"/>
            <p:cNvSpPr/>
            <p:nvPr/>
          </p:nvSpPr>
          <p:spPr>
            <a:xfrm flipH="1">
              <a:off x="6983139" y="4743851"/>
              <a:ext cx="1819093" cy="449015"/>
            </a:xfrm>
            <a:prstGeom prst="homePlat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Публичные слушания</a:t>
              </a:r>
            </a:p>
          </p:txBody>
        </p:sp>
        <p:sp>
          <p:nvSpPr>
            <p:cNvPr id="30" name="Пятиугольник 29"/>
            <p:cNvSpPr/>
            <p:nvPr/>
          </p:nvSpPr>
          <p:spPr>
            <a:xfrm>
              <a:off x="1816803" y="921391"/>
              <a:ext cx="1819093" cy="320725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Оплата труда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64641" y="3389024"/>
              <a:ext cx="1563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Бюджетный процесс</a:t>
              </a:r>
            </a:p>
          </p:txBody>
        </p:sp>
        <p:sp>
          <p:nvSpPr>
            <p:cNvPr id="32" name="Круговая стрелка 31"/>
            <p:cNvSpPr/>
            <p:nvPr/>
          </p:nvSpPr>
          <p:spPr>
            <a:xfrm rot="18853849">
              <a:off x="2930639" y="1584587"/>
              <a:ext cx="3691434" cy="3863145"/>
            </a:xfrm>
            <a:prstGeom prst="circularArrow">
              <a:avLst>
                <a:gd name="adj1" fmla="val 9852"/>
                <a:gd name="adj2" fmla="val 1079964"/>
                <a:gd name="adj3" fmla="val 20521652"/>
                <a:gd name="adj4" fmla="val 15476710"/>
                <a:gd name="adj5" fmla="val 13611"/>
              </a:avLst>
            </a:prstGeom>
            <a:solidFill>
              <a:schemeClr val="accent4">
                <a:lumMod val="60000"/>
                <a:lumOff val="40000"/>
                <a:alpha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" name="Круговая стрелка 32"/>
            <p:cNvSpPr/>
            <p:nvPr/>
          </p:nvSpPr>
          <p:spPr>
            <a:xfrm rot="3747480">
              <a:off x="3250505" y="1932286"/>
              <a:ext cx="3691434" cy="3863145"/>
            </a:xfrm>
            <a:prstGeom prst="circularArrow">
              <a:avLst>
                <a:gd name="adj1" fmla="val 9852"/>
                <a:gd name="adj2" fmla="val 1079964"/>
                <a:gd name="adj3" fmla="val 20521652"/>
                <a:gd name="adj4" fmla="val 16741331"/>
                <a:gd name="adj5" fmla="val 13611"/>
              </a:avLst>
            </a:prstGeom>
            <a:solidFill>
              <a:schemeClr val="accent4">
                <a:lumMod val="60000"/>
                <a:lumOff val="40000"/>
                <a:alpha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4265075" y="4889695"/>
              <a:ext cx="404243" cy="38487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3544995" y="2441423"/>
              <a:ext cx="404243" cy="38487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6" name="Овал 35"/>
            <p:cNvSpPr/>
            <p:nvPr/>
          </p:nvSpPr>
          <p:spPr>
            <a:xfrm>
              <a:off x="6353307" y="3017487"/>
              <a:ext cx="404243" cy="38487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7" name="Пятиугольник 36"/>
            <p:cNvSpPr/>
            <p:nvPr/>
          </p:nvSpPr>
          <p:spPr>
            <a:xfrm flipH="1">
              <a:off x="6625949" y="5315355"/>
              <a:ext cx="1819093" cy="449015"/>
            </a:xfrm>
            <a:prstGeom prst="homePlat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Принятие Советом депутатов</a:t>
              </a:r>
            </a:p>
          </p:txBody>
        </p:sp>
        <p:sp>
          <p:nvSpPr>
            <p:cNvPr id="38" name="Пятиугольник 37"/>
            <p:cNvSpPr/>
            <p:nvPr/>
          </p:nvSpPr>
          <p:spPr>
            <a:xfrm flipH="1">
              <a:off x="6125882" y="5909825"/>
              <a:ext cx="2319160" cy="636373"/>
            </a:xfrm>
            <a:prstGeom prst="homePlat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Утверждение Решения Главой </a:t>
              </a:r>
              <a:r>
                <a:rPr lang="ru-RU" sz="1200" dirty="0" smtClean="0">
                  <a:solidFill>
                    <a:schemeClr val="tx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муниципального образования</a:t>
              </a:r>
              <a:endParaRPr lang="ru-RU" sz="1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394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09538"/>
            <a:ext cx="6453336" cy="563562"/>
          </a:xfr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Участие граждан в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бюджетном процессе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043608" y="1052738"/>
            <a:ext cx="2934326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Помогают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формировать доходную часть бюджета (налог на доходы физических лиц)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331640" y="4509122"/>
            <a:ext cx="2970330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Получают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социальные гарантии - расходная часть бюджета (образование,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культура, физкультура и спорт,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выплаты, льготы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другие направления социальных гарантий населению)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11560" y="2103143"/>
            <a:ext cx="3982634" cy="502027"/>
          </a:xfrm>
          <a:prstGeom prst="downArrow">
            <a:avLst>
              <a:gd name="adj1" fmla="val 71811"/>
              <a:gd name="adj2" fmla="val 62798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39639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4517994" y="90872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90812" y="3563241"/>
            <a:ext cx="3611157" cy="684907"/>
          </a:xfrm>
          <a:prstGeom prst="downArrow">
            <a:avLst>
              <a:gd name="adj1" fmla="val 66225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EB641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200" b="1" dirty="0" smtClean="0">
                <a:solidFill>
                  <a:srgbClr val="EB641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ПОЛУЧАТЕЛИ </a:t>
            </a:r>
            <a:r>
              <a:rPr lang="ru-RU" sz="1200" b="1" dirty="0">
                <a:solidFill>
                  <a:srgbClr val="EB641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СОЦИАЛЬНЫХ ГАРАНТИЙ</a:t>
            </a:r>
          </a:p>
        </p:txBody>
      </p:sp>
      <p:sp>
        <p:nvSpPr>
          <p:cNvPr id="128" name="Овал 127"/>
          <p:cNvSpPr/>
          <p:nvPr/>
        </p:nvSpPr>
        <p:spPr>
          <a:xfrm>
            <a:off x="1331640" y="2636912"/>
            <a:ext cx="2376264" cy="86409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 w="311150" h="336550"/>
            <a:bevelB w="412750" h="901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DA1F2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pic>
        <p:nvPicPr>
          <p:cNvPr id="129" name="Рисунок 128" descr="ЖК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3869" y="5517232"/>
            <a:ext cx="589363" cy="78581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0" name="Рисунок 129" descr="образов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517232"/>
            <a:ext cx="821097" cy="82413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1" name="Рисунок 130" descr="здра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9772" y="5517234"/>
            <a:ext cx="696521" cy="83224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132" name="TextBox 131"/>
          <p:cNvSpPr txBox="1"/>
          <p:nvPr/>
        </p:nvSpPr>
        <p:spPr>
          <a:xfrm>
            <a:off x="4842030" y="1124744"/>
            <a:ext cx="2808312" cy="1123712"/>
          </a:xfrm>
          <a:prstGeom prst="wedgeRoundRectCallout">
            <a:avLst>
              <a:gd name="adj1" fmla="val -46244"/>
              <a:gd name="adj2" fmla="val 102994"/>
              <a:gd name="adj3" fmla="val 16667"/>
            </a:avLst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Возможности влияния </a:t>
            </a:r>
            <a:r>
              <a:rPr lang="ru-RU" sz="2000" b="1" dirty="0" smtClean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sz="20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на состав бюджета</a:t>
            </a:r>
          </a:p>
        </p:txBody>
      </p:sp>
      <p:graphicFrame>
        <p:nvGraphicFramePr>
          <p:cNvPr id="134" name="Схема 133"/>
          <p:cNvGraphicFramePr/>
          <p:nvPr>
            <p:extLst>
              <p:ext uri="{D42A27DB-BD31-4B8C-83A1-F6EECF244321}">
                <p14:modId xmlns:p14="http://schemas.microsoft.com/office/powerpoint/2010/main" val="1417099145"/>
              </p:ext>
            </p:extLst>
          </p:nvPr>
        </p:nvGraphicFramePr>
        <p:xfrm>
          <a:off x="4734018" y="2636911"/>
          <a:ext cx="4086454" cy="393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54484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v.opredelim.com/tw_files2/urls_898/7/d-6839/6839_html_4d1c3e3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764704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>
              <a:spcAft>
                <a:spcPts val="1000"/>
              </a:spcAft>
            </a:pPr>
            <a:r>
              <a:rPr lang="ru-RU" sz="28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Этапы составления бюджетной </a:t>
            </a:r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отчётности</a:t>
            </a:r>
            <a:endParaRPr kumimoji="0" lang="ru-RU" sz="28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564" y="83671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0000"/>
                </a:solidFill>
              </a:rPr>
              <a:t>1 этап </a:t>
            </a:r>
            <a:r>
              <a:rPr lang="ru-RU" b="1" i="1" dirty="0" smtClean="0">
                <a:solidFill>
                  <a:srgbClr val="000000"/>
                </a:solidFill>
              </a:rPr>
              <a:t>- Внешняя </a:t>
            </a:r>
            <a:r>
              <a:rPr lang="ru-RU" b="1" i="1" dirty="0">
                <a:solidFill>
                  <a:srgbClr val="000000"/>
                </a:solidFill>
              </a:rPr>
              <a:t>проверка годового отчета об исполнении бюджета </a:t>
            </a:r>
            <a:r>
              <a:rPr lang="ru-RU" b="1" i="1" dirty="0" smtClean="0">
                <a:solidFill>
                  <a:srgbClr val="000000"/>
                </a:solidFill>
              </a:rPr>
              <a:t>Подпорожского муниципального района: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годовой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отчет об исполнении бюджета до его рассмотрения в Совете депутатов подлежит внешней проверке, которая включает подготовку заключения на годовой отчет об исполнении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бюджета</a:t>
            </a:r>
          </a:p>
          <a:p>
            <a:pPr algn="ctr">
              <a:lnSpc>
                <a:spcPct val="150000"/>
              </a:lnSpc>
            </a:pPr>
            <a:endParaRPr lang="ru-RU" b="1" i="1" dirty="0" smtClean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0000"/>
                </a:solidFill>
              </a:rPr>
              <a:t>2 этап </a:t>
            </a:r>
            <a:r>
              <a:rPr lang="ru-RU" b="1" i="1" dirty="0" smtClean="0">
                <a:solidFill>
                  <a:srgbClr val="000000"/>
                </a:solidFill>
              </a:rPr>
              <a:t>-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Публичные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слушания по проекту решения Совета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депутатов Подпорожского муниципального района «Об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исполнении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бюджета Подпорожского муниципального района за 202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год»</a:t>
            </a:r>
          </a:p>
          <a:p>
            <a:pPr algn="ctr">
              <a:lnSpc>
                <a:spcPct val="150000"/>
              </a:lnSpc>
            </a:pPr>
            <a:endParaRPr lang="ru-RU" b="1" i="1" dirty="0" smtClean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0000"/>
                </a:solidFill>
              </a:rPr>
              <a:t>3 этап </a:t>
            </a:r>
            <a:r>
              <a:rPr lang="ru-RU" b="1" i="1" dirty="0" smtClean="0">
                <a:solidFill>
                  <a:srgbClr val="000000"/>
                </a:solidFill>
              </a:rPr>
              <a:t>- Утверждение </a:t>
            </a:r>
            <a:r>
              <a:rPr lang="ru-RU" b="1" i="1" dirty="0">
                <a:solidFill>
                  <a:srgbClr val="000000"/>
                </a:solidFill>
              </a:rPr>
              <a:t>отчета: </a:t>
            </a:r>
            <a:r>
              <a:rPr lang="ru-RU" b="1" i="1" dirty="0">
                <a:solidFill>
                  <a:srgbClr val="FF3300"/>
                </a:solidFill>
              </a:rPr>
              <a:t>отчет об исполнении бюджета утверждается Решением Совета </a:t>
            </a:r>
            <a:r>
              <a:rPr lang="ru-RU" b="1" i="1" dirty="0" smtClean="0">
                <a:solidFill>
                  <a:srgbClr val="FF3300"/>
                </a:solidFill>
              </a:rPr>
              <a:t>депутатов </a:t>
            </a:r>
            <a:r>
              <a:rPr lang="ru-RU" b="1" i="1" dirty="0">
                <a:solidFill>
                  <a:srgbClr val="FF3300"/>
                </a:solidFill>
              </a:rPr>
              <a:t>на заседании Совета </a:t>
            </a:r>
            <a:r>
              <a:rPr lang="ru-RU" b="1" i="1" dirty="0" smtClean="0">
                <a:solidFill>
                  <a:srgbClr val="FF3300"/>
                </a:solidFill>
              </a:rPr>
              <a:t>депутатов Подпорожского муниципального района</a:t>
            </a:r>
            <a:endParaRPr lang="ru-RU" b="1" i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1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xdan.ru/images/Budget-600x400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4" y="764704"/>
            <a:ext cx="8928932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764704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lvl="0">
              <a:spcAft>
                <a:spcPts val="1000"/>
              </a:spcAft>
            </a:pPr>
            <a:r>
              <a:rPr lang="ru-RU" sz="28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28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налоговой политики</a:t>
            </a:r>
            <a:endParaRPr kumimoji="0" lang="ru-RU" sz="2800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0758" y="828056"/>
            <a:ext cx="914399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</a:rPr>
              <a:t>	</a:t>
            </a:r>
            <a:r>
              <a:rPr lang="ru-RU" sz="2400" b="1" dirty="0" smtClean="0">
                <a:solidFill>
                  <a:srgbClr val="C8089F"/>
                </a:solidFill>
              </a:rPr>
              <a:t>В </a:t>
            </a:r>
            <a:r>
              <a:rPr lang="ru-RU" sz="2400" b="1" dirty="0">
                <a:solidFill>
                  <a:srgbClr val="C8089F"/>
                </a:solidFill>
              </a:rPr>
              <a:t>результате исполнения бюджета </a:t>
            </a:r>
            <a:r>
              <a:rPr lang="ru-RU" sz="2400" b="1" dirty="0" smtClean="0">
                <a:solidFill>
                  <a:srgbClr val="C8089F"/>
                </a:solidFill>
              </a:rPr>
              <a:t>Подпорожского муниципального района за 202</a:t>
            </a:r>
            <a:r>
              <a:rPr lang="en-US" sz="2400" b="1" dirty="0" smtClean="0">
                <a:solidFill>
                  <a:srgbClr val="C8089F"/>
                </a:solidFill>
              </a:rPr>
              <a:t>3</a:t>
            </a:r>
            <a:r>
              <a:rPr lang="ru-RU" sz="2400" b="1" dirty="0" smtClean="0">
                <a:solidFill>
                  <a:srgbClr val="C8089F"/>
                </a:solidFill>
              </a:rPr>
              <a:t> </a:t>
            </a:r>
            <a:r>
              <a:rPr lang="ru-RU" sz="2400" b="1" dirty="0">
                <a:solidFill>
                  <a:srgbClr val="C8089F"/>
                </a:solidFill>
              </a:rPr>
              <a:t>год были достигнуты основные поставленные задачи: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0000"/>
                </a:solidFill>
              </a:rPr>
              <a:t>обеспечена </a:t>
            </a:r>
            <a:r>
              <a:rPr lang="ru-RU" sz="2000" b="1" i="1" dirty="0">
                <a:solidFill>
                  <a:srgbClr val="000000"/>
                </a:solidFill>
              </a:rPr>
              <a:t>устойчивость </a:t>
            </a:r>
            <a:r>
              <a:rPr lang="ru-RU" sz="2000" b="1" i="1" dirty="0" smtClean="0">
                <a:solidFill>
                  <a:srgbClr val="000000"/>
                </a:solidFill>
              </a:rPr>
              <a:t> и сбалансированность бюджета</a:t>
            </a:r>
            <a:r>
              <a:rPr lang="ru-RU" sz="2000" b="1" i="1" dirty="0">
                <a:solidFill>
                  <a:srgbClr val="000000"/>
                </a:solidFill>
              </a:rPr>
              <a:t>; </a:t>
            </a:r>
            <a:endParaRPr lang="ru-RU" sz="2000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0000"/>
                </a:solidFill>
              </a:rPr>
              <a:t>не </a:t>
            </a:r>
            <a:r>
              <a:rPr lang="ru-RU" sz="2000" b="1" i="1" dirty="0">
                <a:solidFill>
                  <a:srgbClr val="000000"/>
                </a:solidFill>
              </a:rPr>
              <a:t>допущено нарушений сроков финансирования заработной платы работникам бюджетной сферы; </a:t>
            </a:r>
            <a:endParaRPr lang="ru-RU" sz="2000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i="1" dirty="0">
                <a:solidFill>
                  <a:srgbClr val="000000"/>
                </a:solidFill>
              </a:rPr>
              <a:t>д</a:t>
            </a:r>
            <a:r>
              <a:rPr lang="ru-RU" sz="2000" b="1" i="1" dirty="0" smtClean="0">
                <a:solidFill>
                  <a:srgbClr val="000000"/>
                </a:solidFill>
              </a:rPr>
              <a:t>остигнуты целевые показатели по оплате труда работников учреждений образования и культуры в соответствии с Указом Президента РФ от 7 мая 2012 г. №597;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0000"/>
                </a:solidFill>
              </a:rPr>
              <a:t>обеспечена доля расходов на финансирование обязательств, софинансируемых за счет субсидий из областного бюджета;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i="1" dirty="0">
                <a:solidFill>
                  <a:srgbClr val="000000"/>
                </a:solidFill>
              </a:rPr>
              <a:t>п</a:t>
            </a:r>
            <a:r>
              <a:rPr lang="ru-RU" sz="2000" b="1" i="1" dirty="0" smtClean="0">
                <a:solidFill>
                  <a:srgbClr val="000000"/>
                </a:solidFill>
              </a:rPr>
              <a:t>овышена эффективность бюджетных расходов.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9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theme/theme1.xml><?xml version="1.0" encoding="utf-8"?>
<a:theme xmlns:a="http://schemas.openxmlformats.org/drawingml/2006/main" name="00005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00005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убики">
    <a:dk1>
      <a:srgbClr val="92D050"/>
    </a:dk1>
    <a:lt1>
      <a:srgbClr val="FFFFFF"/>
    </a:lt1>
    <a:dk2>
      <a:srgbClr val="92D050"/>
    </a:dk2>
    <a:lt2>
      <a:srgbClr val="EBF1DD"/>
    </a:lt2>
    <a:accent1>
      <a:srgbClr val="76923C"/>
    </a:accent1>
    <a:accent2>
      <a:srgbClr val="FFC000"/>
    </a:accent2>
    <a:accent3>
      <a:srgbClr val="586D2C"/>
    </a:accent3>
    <a:accent4>
      <a:srgbClr val="5F497A"/>
    </a:accent4>
    <a:accent5>
      <a:srgbClr val="0070C0"/>
    </a:accent5>
    <a:accent6>
      <a:srgbClr val="00B050"/>
    </a:accent6>
    <a:hlink>
      <a:srgbClr val="3F3FFF"/>
    </a:hlink>
    <a:folHlink>
      <a:srgbClr val="7030A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Метро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Метро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Кубики">
    <a:dk1>
      <a:srgbClr val="92D050"/>
    </a:dk1>
    <a:lt1>
      <a:srgbClr val="FFFFFF"/>
    </a:lt1>
    <a:dk2>
      <a:srgbClr val="92D050"/>
    </a:dk2>
    <a:lt2>
      <a:srgbClr val="EBF1DD"/>
    </a:lt2>
    <a:accent1>
      <a:srgbClr val="76923C"/>
    </a:accent1>
    <a:accent2>
      <a:srgbClr val="FFC000"/>
    </a:accent2>
    <a:accent3>
      <a:srgbClr val="586D2C"/>
    </a:accent3>
    <a:accent4>
      <a:srgbClr val="5F497A"/>
    </a:accent4>
    <a:accent5>
      <a:srgbClr val="0070C0"/>
    </a:accent5>
    <a:accent6>
      <a:srgbClr val="00B050"/>
    </a:accent6>
    <a:hlink>
      <a:srgbClr val="3F3FFF"/>
    </a:hlink>
    <a:folHlink>
      <a:srgbClr val="7030A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Кубики">
    <a:dk1>
      <a:srgbClr val="92D050"/>
    </a:dk1>
    <a:lt1>
      <a:srgbClr val="FFFFFF"/>
    </a:lt1>
    <a:dk2>
      <a:srgbClr val="92D050"/>
    </a:dk2>
    <a:lt2>
      <a:srgbClr val="EBF1DD"/>
    </a:lt2>
    <a:accent1>
      <a:srgbClr val="76923C"/>
    </a:accent1>
    <a:accent2>
      <a:srgbClr val="FFC000"/>
    </a:accent2>
    <a:accent3>
      <a:srgbClr val="586D2C"/>
    </a:accent3>
    <a:accent4>
      <a:srgbClr val="5F497A"/>
    </a:accent4>
    <a:accent5>
      <a:srgbClr val="0070C0"/>
    </a:accent5>
    <a:accent6>
      <a:srgbClr val="00B050"/>
    </a:accent6>
    <a:hlink>
      <a:srgbClr val="3F3FFF"/>
    </a:hlink>
    <a:folHlink>
      <a:srgbClr val="7030A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8897</TotalTime>
  <Words>3885</Words>
  <Application>Microsoft Office PowerPoint</Application>
  <PresentationFormat>Экран (4:3)</PresentationFormat>
  <Paragraphs>520</Paragraphs>
  <Slides>49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49</vt:i4>
      </vt:variant>
    </vt:vector>
  </HeadingPairs>
  <TitlesOfParts>
    <vt:vector size="52" baseType="lpstr">
      <vt:lpstr>000051</vt:lpstr>
      <vt:lpstr>1_Кнопка</vt:lpstr>
      <vt:lpstr>1_000051</vt:lpstr>
      <vt:lpstr>Презентация PowerPoint</vt:lpstr>
      <vt:lpstr>Административно – территориальное деление  муниципального образования «Подпорожский муниципальный район Ленинградской области»</vt:lpstr>
      <vt:lpstr>Презентация PowerPoint</vt:lpstr>
      <vt:lpstr>Презентация PowerPoint</vt:lpstr>
      <vt:lpstr>Что такое отчёт для граждан? Основные понятия.</vt:lpstr>
      <vt:lpstr>Презентация PowerPoint</vt:lpstr>
      <vt:lpstr>Участие граждан в бюджетном процессе</vt:lpstr>
      <vt:lpstr>Этапы составления бюджетной отчётности</vt:lpstr>
      <vt:lpstr>Основные направления  бюджетной и налоговой политики</vt:lpstr>
      <vt:lpstr>Основные показатели социально - экономического развития Подпорожского муниципального района</vt:lpstr>
      <vt:lpstr>Бюджет Подпорожского муниципального района на 2023-2025 годы утверждён решением Совета депутатов от 19.12.2022г. № 166 </vt:lpstr>
      <vt:lpstr>Презентация PowerPoint</vt:lpstr>
      <vt:lpstr>Доходы бюджета -  это поступающие в бюджет денежные средства</vt:lpstr>
      <vt:lpstr>Деятельность Администрации Подпорожского муниципального района, влияющая на рост доходов бюджета района</vt:lpstr>
      <vt:lpstr> Доходы бюджета района   (тыс. руб.)</vt:lpstr>
      <vt:lpstr>  Основные налоговые доходы  (тыс. руб.)</vt:lpstr>
      <vt:lpstr>  Неналоговые доходы  (тыс. руб.)</vt:lpstr>
      <vt:lpstr> Межбюджетные трансферты   (тыс.руб.)</vt:lpstr>
      <vt:lpstr> Расходы бюджета района  (тыс. руб.)</vt:lpstr>
      <vt:lpstr>Удельный вес расходов района  по источникам финансирования</vt:lpstr>
      <vt:lpstr>Структура расходов бюджета по разделам за 2023 год (тыс. руб.-%)</vt:lpstr>
      <vt:lpstr> Расходная часть бюджета в разрезе программных и непрограммных  направлений</vt:lpstr>
      <vt:lpstr> Эффективность реализации муниципальных программ  в 2023 году план/факт (тыс. руб.-%) </vt:lpstr>
      <vt:lpstr>Эффективность реализации муниципальных программ в 2023 году план/факт (тыс. руб.-%)</vt:lpstr>
      <vt:lpstr>Исполнение муниципальной  программы  «Организация транспортного обслуживания населения" </vt:lpstr>
      <vt:lpstr>Исполнение муниципальной  программы  «Организация транспортного обслуживания населения" </vt:lpstr>
      <vt:lpstr>Исполнение муниципальной программы «Энергосбережение и повышение энергетической эффективности в муниципальных учреждениях»</vt:lpstr>
      <vt:lpstr>Исполнение муниципальной  программы  «Развитие молодёжной политики, физической культуры и массового спорта в Подпорожском муниципальном районе» </vt:lpstr>
      <vt:lpstr>«Развитие молодёжной политики, физической культуры и массового спорта в Подпорожском муниципальном районе» </vt:lpstr>
      <vt:lpstr>Исполнение муниципальной программы «Управление муниципальными финансами и муниципальным долгом Подпорожского муниципального района» </vt:lpstr>
      <vt:lpstr>«Управление муниципальными финансами и муниципальным долгом  Подпорожского муниципального района»  МБТ предоставленные бюджетам поселений района в 2023 году</vt:lpstr>
      <vt:lpstr>Исполнение муниципальной программы  «Современное образование Подпорожского района»</vt:lpstr>
      <vt:lpstr>Финансирование ключевых мероприятий в 2023 году  (за счёт всех источников, тыс. руб.) </vt:lpstr>
      <vt:lpstr>Развитие дошкольного образования</vt:lpstr>
      <vt:lpstr>Развитие общего образования</vt:lpstr>
      <vt:lpstr>Развитие дополнительного образования</vt:lpstr>
      <vt:lpstr>«Развитие системы отдыха, оздоровления, занятости, детей, подростков и молодежи»</vt:lpstr>
      <vt:lpstr>Средняя заработная плата по отдельным категориям работников за период реализации Указа Президента РФ № 597 от 07.05.2012 года, рублей </vt:lpstr>
      <vt:lpstr>Исполнение муниципальной программы  «Безопасность Подпорожского муниципального района»</vt:lpstr>
      <vt:lpstr>Исполнение муниципальной программы «Устойчивое общественное развитие Подпорожского муниципального района» </vt:lpstr>
      <vt:lpstr>Исполнение муниципальной программы   «Экономическое развитие Подпорожского муниципального района»</vt:lpstr>
      <vt:lpstr>«Экономическое развитие Подпорожского  муниципального района»</vt:lpstr>
      <vt:lpstr>Исполнение муниципальной программы  «Социальная поддержка отдельных категорий граждан Подпорожского муниципального района»</vt:lpstr>
      <vt:lpstr>Исполнение муниципальной  программы  «Управление муниципальной собственностью и земельными ресурсами Подпорожского муниципального района» </vt:lpstr>
      <vt:lpstr>Непрограммные расходы Подпорожского  муниципального района в 2022 году</vt:lpstr>
      <vt:lpstr>Динамика дефицита (профицита) бюджета Подпорожского муниципального района (тыс. руб.)</vt:lpstr>
      <vt:lpstr> Муниципальный долг бюджета района  (тыс. руб.)</vt:lpstr>
      <vt:lpstr>Дополнительная информация</vt:lpstr>
      <vt:lpstr>Комитет финансов АМО «Подпорожский муниципальный район»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Давыдова</dc:creator>
  <cp:lastModifiedBy>user</cp:lastModifiedBy>
  <cp:revision>1285</cp:revision>
  <cp:lastPrinted>2024-02-15T11:19:51Z</cp:lastPrinted>
  <dcterms:created xsi:type="dcterms:W3CDTF">2016-04-15T02:41:51Z</dcterms:created>
  <dcterms:modified xsi:type="dcterms:W3CDTF">2024-02-21T14:05:51Z</dcterms:modified>
</cp:coreProperties>
</file>